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0" r:id="rId1"/>
  </p:sldMasterIdLst>
  <p:sldIdLst>
    <p:sldId id="257" r:id="rId2"/>
    <p:sldId id="258" r:id="rId3"/>
  </p:sldIdLst>
  <p:sldSz cx="13971588" cy="10799763"/>
  <p:notesSz cx="6858000" cy="9144000"/>
  <p:defaultTextStyle>
    <a:defPPr>
      <a:defRPr lang="en-US"/>
    </a:defPPr>
    <a:lvl1pPr marL="0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1pPr>
    <a:lvl2pPr marL="594497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2pPr>
    <a:lvl3pPr marL="1188994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3pPr>
    <a:lvl4pPr marL="1783491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4pPr>
    <a:lvl5pPr marL="2377989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5pPr>
    <a:lvl6pPr marL="2972486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6pPr>
    <a:lvl7pPr marL="3566983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7pPr>
    <a:lvl8pPr marL="4161480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8pPr>
    <a:lvl9pPr marL="4755977" algn="l" defTabSz="1188994" rtl="0" eaLnBrk="1" latinLnBrk="0" hangingPunct="1">
      <a:defRPr sz="2341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01">
          <p15:clr>
            <a:srgbClr val="A4A3A4"/>
          </p15:clr>
        </p15:guide>
        <p15:guide id="2" pos="440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4C743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524" autoAdjust="0"/>
    <p:restoredTop sz="94660"/>
  </p:normalViewPr>
  <p:slideViewPr>
    <p:cSldViewPr snapToGrid="0">
      <p:cViewPr varScale="1">
        <p:scale>
          <a:sx n="69" d="100"/>
          <a:sy n="69" d="100"/>
        </p:scale>
        <p:origin x="1488" y="84"/>
      </p:cViewPr>
      <p:guideLst>
        <p:guide orient="horz" pos="3401"/>
        <p:guide pos="44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47869" y="1767462"/>
            <a:ext cx="11875850" cy="3759917"/>
          </a:xfrm>
        </p:spPr>
        <p:txBody>
          <a:bodyPr anchor="b"/>
          <a:lstStyle>
            <a:lvl1pPr algn="ctr">
              <a:defRPr sz="916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746449" y="5672376"/>
            <a:ext cx="10478691" cy="2607442"/>
          </a:xfrm>
        </p:spPr>
        <p:txBody>
          <a:bodyPr/>
          <a:lstStyle>
            <a:lvl1pPr marL="0" indent="0" algn="ctr">
              <a:buNone/>
              <a:defRPr sz="3667"/>
            </a:lvl1pPr>
            <a:lvl2pPr marL="698602" indent="0" algn="ctr">
              <a:buNone/>
              <a:defRPr sz="3056"/>
            </a:lvl2pPr>
            <a:lvl3pPr marL="1397203" indent="0" algn="ctr">
              <a:buNone/>
              <a:defRPr sz="2750"/>
            </a:lvl3pPr>
            <a:lvl4pPr marL="2095805" indent="0" algn="ctr">
              <a:buNone/>
              <a:defRPr sz="2445"/>
            </a:lvl4pPr>
            <a:lvl5pPr marL="2794406" indent="0" algn="ctr">
              <a:buNone/>
              <a:defRPr sz="2445"/>
            </a:lvl5pPr>
            <a:lvl6pPr marL="3493008" indent="0" algn="ctr">
              <a:buNone/>
              <a:defRPr sz="2445"/>
            </a:lvl6pPr>
            <a:lvl7pPr marL="4191610" indent="0" algn="ctr">
              <a:buNone/>
              <a:defRPr sz="2445"/>
            </a:lvl7pPr>
            <a:lvl8pPr marL="4890211" indent="0" algn="ctr">
              <a:buNone/>
              <a:defRPr sz="2445"/>
            </a:lvl8pPr>
            <a:lvl9pPr marL="5588813" indent="0" algn="ctr">
              <a:buNone/>
              <a:defRPr sz="2445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192621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32056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998418" y="574987"/>
            <a:ext cx="3012624" cy="9152300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960548" y="574987"/>
            <a:ext cx="8863226" cy="9152300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032207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045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53270" y="2692444"/>
            <a:ext cx="12050495" cy="4492401"/>
          </a:xfrm>
        </p:spPr>
        <p:txBody>
          <a:bodyPr anchor="b"/>
          <a:lstStyle>
            <a:lvl1pPr>
              <a:defRPr sz="9168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53270" y="7227345"/>
            <a:ext cx="12050495" cy="2362447"/>
          </a:xfrm>
        </p:spPr>
        <p:txBody>
          <a:bodyPr/>
          <a:lstStyle>
            <a:lvl1pPr marL="0" indent="0">
              <a:buNone/>
              <a:defRPr sz="3667">
                <a:solidFill>
                  <a:schemeClr val="tx1"/>
                </a:solidFill>
              </a:defRPr>
            </a:lvl1pPr>
            <a:lvl2pPr marL="698602" indent="0">
              <a:buNone/>
              <a:defRPr sz="3056">
                <a:solidFill>
                  <a:schemeClr val="tx1">
                    <a:tint val="75000"/>
                  </a:schemeClr>
                </a:solidFill>
              </a:defRPr>
            </a:lvl2pPr>
            <a:lvl3pPr marL="1397203" indent="0">
              <a:buNone/>
              <a:defRPr sz="2750">
                <a:solidFill>
                  <a:schemeClr val="tx1">
                    <a:tint val="75000"/>
                  </a:schemeClr>
                </a:solidFill>
              </a:defRPr>
            </a:lvl3pPr>
            <a:lvl4pPr marL="2095805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4pPr>
            <a:lvl5pPr marL="2794406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5pPr>
            <a:lvl6pPr marL="3493008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6pPr>
            <a:lvl7pPr marL="4191610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7pPr>
            <a:lvl8pPr marL="4890211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8pPr>
            <a:lvl9pPr marL="5588813" indent="0">
              <a:buNone/>
              <a:defRPr sz="24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71042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960547" y="2874937"/>
            <a:ext cx="5937925" cy="68523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073116" y="2874937"/>
            <a:ext cx="5937925" cy="685235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33225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574990"/>
            <a:ext cx="12050495" cy="208745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2368" y="2647443"/>
            <a:ext cx="5910636" cy="1297471"/>
          </a:xfrm>
        </p:spPr>
        <p:txBody>
          <a:bodyPr anchor="b"/>
          <a:lstStyle>
            <a:lvl1pPr marL="0" indent="0">
              <a:buNone/>
              <a:defRPr sz="3667" b="1"/>
            </a:lvl1pPr>
            <a:lvl2pPr marL="698602" indent="0">
              <a:buNone/>
              <a:defRPr sz="3056" b="1"/>
            </a:lvl2pPr>
            <a:lvl3pPr marL="1397203" indent="0">
              <a:buNone/>
              <a:defRPr sz="2750" b="1"/>
            </a:lvl3pPr>
            <a:lvl4pPr marL="2095805" indent="0">
              <a:buNone/>
              <a:defRPr sz="2445" b="1"/>
            </a:lvl4pPr>
            <a:lvl5pPr marL="2794406" indent="0">
              <a:buNone/>
              <a:defRPr sz="2445" b="1"/>
            </a:lvl5pPr>
            <a:lvl6pPr marL="3493008" indent="0">
              <a:buNone/>
              <a:defRPr sz="2445" b="1"/>
            </a:lvl6pPr>
            <a:lvl7pPr marL="4191610" indent="0">
              <a:buNone/>
              <a:defRPr sz="2445" b="1"/>
            </a:lvl7pPr>
            <a:lvl8pPr marL="4890211" indent="0">
              <a:buNone/>
              <a:defRPr sz="2445" b="1"/>
            </a:lvl8pPr>
            <a:lvl9pPr marL="5588813" indent="0">
              <a:buNone/>
              <a:defRPr sz="244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62368" y="3944914"/>
            <a:ext cx="5910636" cy="58023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073117" y="2647443"/>
            <a:ext cx="5939745" cy="1297471"/>
          </a:xfrm>
        </p:spPr>
        <p:txBody>
          <a:bodyPr anchor="b"/>
          <a:lstStyle>
            <a:lvl1pPr marL="0" indent="0">
              <a:buNone/>
              <a:defRPr sz="3667" b="1"/>
            </a:lvl1pPr>
            <a:lvl2pPr marL="698602" indent="0">
              <a:buNone/>
              <a:defRPr sz="3056" b="1"/>
            </a:lvl2pPr>
            <a:lvl3pPr marL="1397203" indent="0">
              <a:buNone/>
              <a:defRPr sz="2750" b="1"/>
            </a:lvl3pPr>
            <a:lvl4pPr marL="2095805" indent="0">
              <a:buNone/>
              <a:defRPr sz="2445" b="1"/>
            </a:lvl4pPr>
            <a:lvl5pPr marL="2794406" indent="0">
              <a:buNone/>
              <a:defRPr sz="2445" b="1"/>
            </a:lvl5pPr>
            <a:lvl6pPr marL="3493008" indent="0">
              <a:buNone/>
              <a:defRPr sz="2445" b="1"/>
            </a:lvl6pPr>
            <a:lvl7pPr marL="4191610" indent="0">
              <a:buNone/>
              <a:defRPr sz="2445" b="1"/>
            </a:lvl7pPr>
            <a:lvl8pPr marL="4890211" indent="0">
              <a:buNone/>
              <a:defRPr sz="2445" b="1"/>
            </a:lvl8pPr>
            <a:lvl9pPr marL="5588813" indent="0">
              <a:buNone/>
              <a:defRPr sz="2445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073117" y="3944914"/>
            <a:ext cx="5939745" cy="580237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89271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1190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879115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719984"/>
            <a:ext cx="4506201" cy="2519945"/>
          </a:xfrm>
        </p:spPr>
        <p:txBody>
          <a:bodyPr anchor="b"/>
          <a:lstStyle>
            <a:lvl1pPr>
              <a:defRPr sz="489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939745" y="1554968"/>
            <a:ext cx="7073116" cy="7674832"/>
          </a:xfrm>
        </p:spPr>
        <p:txBody>
          <a:bodyPr/>
          <a:lstStyle>
            <a:lvl1pPr>
              <a:defRPr sz="4890"/>
            </a:lvl1pPr>
            <a:lvl2pPr>
              <a:defRPr sz="4278"/>
            </a:lvl2pPr>
            <a:lvl3pPr>
              <a:defRPr sz="3667"/>
            </a:lvl3pPr>
            <a:lvl4pPr>
              <a:defRPr sz="3056"/>
            </a:lvl4pPr>
            <a:lvl5pPr>
              <a:defRPr sz="3056"/>
            </a:lvl5pPr>
            <a:lvl6pPr>
              <a:defRPr sz="3056"/>
            </a:lvl6pPr>
            <a:lvl7pPr>
              <a:defRPr sz="3056"/>
            </a:lvl7pPr>
            <a:lvl8pPr>
              <a:defRPr sz="3056"/>
            </a:lvl8pPr>
            <a:lvl9pPr>
              <a:defRPr sz="3056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62366" y="3239929"/>
            <a:ext cx="4506201" cy="6002369"/>
          </a:xfrm>
        </p:spPr>
        <p:txBody>
          <a:bodyPr/>
          <a:lstStyle>
            <a:lvl1pPr marL="0" indent="0">
              <a:buNone/>
              <a:defRPr sz="2445"/>
            </a:lvl1pPr>
            <a:lvl2pPr marL="698602" indent="0">
              <a:buNone/>
              <a:defRPr sz="2139"/>
            </a:lvl2pPr>
            <a:lvl3pPr marL="1397203" indent="0">
              <a:buNone/>
              <a:defRPr sz="1834"/>
            </a:lvl3pPr>
            <a:lvl4pPr marL="2095805" indent="0">
              <a:buNone/>
              <a:defRPr sz="1528"/>
            </a:lvl4pPr>
            <a:lvl5pPr marL="2794406" indent="0">
              <a:buNone/>
              <a:defRPr sz="1528"/>
            </a:lvl5pPr>
            <a:lvl6pPr marL="3493008" indent="0">
              <a:buNone/>
              <a:defRPr sz="1528"/>
            </a:lvl6pPr>
            <a:lvl7pPr marL="4191610" indent="0">
              <a:buNone/>
              <a:defRPr sz="1528"/>
            </a:lvl7pPr>
            <a:lvl8pPr marL="4890211" indent="0">
              <a:buNone/>
              <a:defRPr sz="1528"/>
            </a:lvl8pPr>
            <a:lvl9pPr marL="5588813" indent="0">
              <a:buNone/>
              <a:defRPr sz="152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378976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62366" y="719984"/>
            <a:ext cx="4506201" cy="2519945"/>
          </a:xfrm>
        </p:spPr>
        <p:txBody>
          <a:bodyPr anchor="b"/>
          <a:lstStyle>
            <a:lvl1pPr>
              <a:defRPr sz="489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939745" y="1554968"/>
            <a:ext cx="7073116" cy="7674832"/>
          </a:xfrm>
        </p:spPr>
        <p:txBody>
          <a:bodyPr anchor="t"/>
          <a:lstStyle>
            <a:lvl1pPr marL="0" indent="0">
              <a:buNone/>
              <a:defRPr sz="4890"/>
            </a:lvl1pPr>
            <a:lvl2pPr marL="698602" indent="0">
              <a:buNone/>
              <a:defRPr sz="4278"/>
            </a:lvl2pPr>
            <a:lvl3pPr marL="1397203" indent="0">
              <a:buNone/>
              <a:defRPr sz="3667"/>
            </a:lvl3pPr>
            <a:lvl4pPr marL="2095805" indent="0">
              <a:buNone/>
              <a:defRPr sz="3056"/>
            </a:lvl4pPr>
            <a:lvl5pPr marL="2794406" indent="0">
              <a:buNone/>
              <a:defRPr sz="3056"/>
            </a:lvl5pPr>
            <a:lvl6pPr marL="3493008" indent="0">
              <a:buNone/>
              <a:defRPr sz="3056"/>
            </a:lvl6pPr>
            <a:lvl7pPr marL="4191610" indent="0">
              <a:buNone/>
              <a:defRPr sz="3056"/>
            </a:lvl7pPr>
            <a:lvl8pPr marL="4890211" indent="0">
              <a:buNone/>
              <a:defRPr sz="3056"/>
            </a:lvl8pPr>
            <a:lvl9pPr marL="5588813" indent="0">
              <a:buNone/>
              <a:defRPr sz="3056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62366" y="3239929"/>
            <a:ext cx="4506201" cy="6002369"/>
          </a:xfrm>
        </p:spPr>
        <p:txBody>
          <a:bodyPr/>
          <a:lstStyle>
            <a:lvl1pPr marL="0" indent="0">
              <a:buNone/>
              <a:defRPr sz="2445"/>
            </a:lvl1pPr>
            <a:lvl2pPr marL="698602" indent="0">
              <a:buNone/>
              <a:defRPr sz="2139"/>
            </a:lvl2pPr>
            <a:lvl3pPr marL="1397203" indent="0">
              <a:buNone/>
              <a:defRPr sz="1834"/>
            </a:lvl3pPr>
            <a:lvl4pPr marL="2095805" indent="0">
              <a:buNone/>
              <a:defRPr sz="1528"/>
            </a:lvl4pPr>
            <a:lvl5pPr marL="2794406" indent="0">
              <a:buNone/>
              <a:defRPr sz="1528"/>
            </a:lvl5pPr>
            <a:lvl6pPr marL="3493008" indent="0">
              <a:buNone/>
              <a:defRPr sz="1528"/>
            </a:lvl6pPr>
            <a:lvl7pPr marL="4191610" indent="0">
              <a:buNone/>
              <a:defRPr sz="1528"/>
            </a:lvl7pPr>
            <a:lvl8pPr marL="4890211" indent="0">
              <a:buNone/>
              <a:defRPr sz="1528"/>
            </a:lvl8pPr>
            <a:lvl9pPr marL="5588813" indent="0">
              <a:buNone/>
              <a:defRPr sz="152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671039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60547" y="574990"/>
            <a:ext cx="12050495" cy="20874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60547" y="2874937"/>
            <a:ext cx="12050495" cy="685235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60547" y="10009783"/>
            <a:ext cx="314360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9278B33-2949-49BE-B3B0-3F16CAF906FE}" type="datetimeFigureOut">
              <a:rPr lang="en-US" smtClean="0"/>
              <a:t>3/15/2018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628089" y="10009783"/>
            <a:ext cx="4715411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867434" y="10009783"/>
            <a:ext cx="3143607" cy="57498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834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285EFA-DD28-4E69-ADE7-169C8C1119D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2078365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397203" rtl="0" eaLnBrk="1" latinLnBrk="0" hangingPunct="1">
        <a:lnSpc>
          <a:spcPct val="90000"/>
        </a:lnSpc>
        <a:spcBef>
          <a:spcPct val="0"/>
        </a:spcBef>
        <a:buNone/>
        <a:defRPr sz="672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9301" indent="-349301" algn="l" defTabSz="1397203" rtl="0" eaLnBrk="1" latinLnBrk="0" hangingPunct="1">
        <a:lnSpc>
          <a:spcPct val="90000"/>
        </a:lnSpc>
        <a:spcBef>
          <a:spcPts val="1528"/>
        </a:spcBef>
        <a:buFont typeface="Arial" panose="020B0604020202020204" pitchFamily="34" charset="0"/>
        <a:buChar char="•"/>
        <a:defRPr sz="4278" kern="1200">
          <a:solidFill>
            <a:schemeClr val="tx1"/>
          </a:solidFill>
          <a:latin typeface="+mn-lt"/>
          <a:ea typeface="+mn-ea"/>
          <a:cs typeface="+mn-cs"/>
        </a:defRPr>
      </a:lvl1pPr>
      <a:lvl2pPr marL="1047902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3667" kern="1200">
          <a:solidFill>
            <a:schemeClr val="tx1"/>
          </a:solidFill>
          <a:latin typeface="+mn-lt"/>
          <a:ea typeface="+mn-ea"/>
          <a:cs typeface="+mn-cs"/>
        </a:defRPr>
      </a:lvl2pPr>
      <a:lvl3pPr marL="1746504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3056" kern="1200">
          <a:solidFill>
            <a:schemeClr val="tx1"/>
          </a:solidFill>
          <a:latin typeface="+mn-lt"/>
          <a:ea typeface="+mn-ea"/>
          <a:cs typeface="+mn-cs"/>
        </a:defRPr>
      </a:lvl3pPr>
      <a:lvl4pPr marL="2445106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4pPr>
      <a:lvl5pPr marL="3143707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5pPr>
      <a:lvl6pPr marL="3842309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6pPr>
      <a:lvl7pPr marL="4540910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7pPr>
      <a:lvl8pPr marL="5239512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8pPr>
      <a:lvl9pPr marL="5938114" indent="-349301" algn="l" defTabSz="1397203" rtl="0" eaLnBrk="1" latinLnBrk="0" hangingPunct="1">
        <a:lnSpc>
          <a:spcPct val="90000"/>
        </a:lnSpc>
        <a:spcBef>
          <a:spcPts val="764"/>
        </a:spcBef>
        <a:buFont typeface="Arial" panose="020B0604020202020204" pitchFamily="34" charset="0"/>
        <a:buChar char="•"/>
        <a:defRPr sz="27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1pPr>
      <a:lvl2pPr marL="698602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2pPr>
      <a:lvl3pPr marL="1397203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3pPr>
      <a:lvl4pPr marL="2095805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4pPr>
      <a:lvl5pPr marL="2794406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5pPr>
      <a:lvl6pPr marL="3493008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6pPr>
      <a:lvl7pPr marL="4191610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7pPr>
      <a:lvl8pPr marL="4890211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8pPr>
      <a:lvl9pPr marL="5588813" algn="l" defTabSz="1397203" rtl="0" eaLnBrk="1" latinLnBrk="0" hangingPunct="1">
        <a:defRPr sz="27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rstudio.com/wp-content/uploads/2015/02/data-wrangling-cheatsheet.pdf" TargetMode="External"/><Relationship Id="rId2" Type="http://schemas.openxmlformats.org/officeDocument/2006/relationships/hyperlink" Target="http://pandas.pydata.org/" TargetMode="External"/><Relationship Id="rId1" Type="http://schemas.openxmlformats.org/officeDocument/2006/relationships/slideLayout" Target="../slideLayouts/slideLayout7.xml"/><Relationship Id="rId4" Type="http://schemas.openxmlformats.org/officeDocument/2006/relationships/hyperlink" Target="http://www.princetonoptimization.com/" TargetMode="Externa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www.princetonoptimization.com/" TargetMode="External"/><Relationship Id="rId5" Type="http://schemas.openxmlformats.org/officeDocument/2006/relationships/hyperlink" Target="https://www.rstudio.com/wp-content/uploads/2015/02/data-wrangling-cheatsheet.pdf" TargetMode="External"/><Relationship Id="rId4" Type="http://schemas.openxmlformats.org/officeDocument/2006/relationships/hyperlink" Target="http://pandas.pydata.org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Rounded Rectangle 45"/>
          <p:cNvSpPr/>
          <p:nvPr/>
        </p:nvSpPr>
        <p:spPr>
          <a:xfrm>
            <a:off x="3866056" y="2410553"/>
            <a:ext cx="10032294" cy="3380648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graphicFrame>
        <p:nvGraphicFramePr>
          <p:cNvPr id="33" name="Table 3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6029542"/>
              </p:ext>
            </p:extLst>
          </p:nvPr>
        </p:nvGraphicFramePr>
        <p:xfrm>
          <a:off x="6813715" y="595345"/>
          <a:ext cx="1148259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27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827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F</a:t>
                      </a: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M</a:t>
                      </a: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A</a:t>
                      </a:r>
                    </a:p>
                  </a:txBody>
                  <a:tcPr marL="104787" marR="104787" marT="52393" marB="52393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0" y="0"/>
            <a:ext cx="3717428" cy="18351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3209" b="1" dirty="0">
                <a:solidFill>
                  <a:schemeClr val="accent1"/>
                </a:solidFill>
              </a:rPr>
              <a:t>Data Wrangling</a:t>
            </a:r>
          </a:p>
          <a:p>
            <a:pPr algn="ctr"/>
            <a:r>
              <a:rPr lang="en-US" sz="2750" dirty="0">
                <a:solidFill>
                  <a:schemeClr val="accent1"/>
                </a:solidFill>
              </a:rPr>
              <a:t>with pandas</a:t>
            </a:r>
          </a:p>
          <a:p>
            <a:pPr algn="ctr"/>
            <a:r>
              <a:rPr lang="en-US" sz="2683" dirty="0">
                <a:solidFill>
                  <a:schemeClr val="accent1"/>
                </a:solidFill>
              </a:rPr>
              <a:t>Cheat Sheet</a:t>
            </a:r>
          </a:p>
          <a:p>
            <a:pPr algn="ctr"/>
            <a:r>
              <a:rPr lang="en-US" sz="2683" dirty="0">
                <a:solidFill>
                  <a:schemeClr val="accent1"/>
                </a:solidFill>
              </a:rPr>
              <a:t>http://pandas.pydata.org</a:t>
            </a:r>
          </a:p>
        </p:txBody>
      </p:sp>
      <p:sp>
        <p:nvSpPr>
          <p:cNvPr id="6" name="Rounded Rectangle 5"/>
          <p:cNvSpPr/>
          <p:nvPr/>
        </p:nvSpPr>
        <p:spPr>
          <a:xfrm>
            <a:off x="251104" y="2051644"/>
            <a:ext cx="34634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Syntax</a:t>
            </a:r>
            <a:r>
              <a:rPr lang="en-US" sz="2683" dirty="0"/>
              <a:t> </a:t>
            </a:r>
            <a:r>
              <a:rPr lang="en-US" sz="1800" dirty="0"/>
              <a:t>– Creating </a:t>
            </a:r>
            <a:r>
              <a:rPr lang="en-US" sz="1800" dirty="0" err="1"/>
              <a:t>DataFrames</a:t>
            </a:r>
            <a:endParaRPr lang="en-US" sz="1800" dirty="0"/>
          </a:p>
        </p:txBody>
      </p:sp>
      <p:sp>
        <p:nvSpPr>
          <p:cNvPr id="7" name="Rounded Rectangle 6"/>
          <p:cNvSpPr/>
          <p:nvPr/>
        </p:nvSpPr>
        <p:spPr>
          <a:xfrm>
            <a:off x="251104" y="2474935"/>
            <a:ext cx="3463426" cy="6080719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11" name="Rounded Rectangle 10"/>
          <p:cNvSpPr/>
          <p:nvPr/>
        </p:nvSpPr>
        <p:spPr>
          <a:xfrm>
            <a:off x="3825232" y="73847"/>
            <a:ext cx="10073118" cy="3966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683" b="1" dirty="0"/>
              <a:t>Tidy Data </a:t>
            </a:r>
            <a:r>
              <a:rPr lang="en-US" sz="1604" dirty="0"/>
              <a:t>– A foundation for wrangling in pandas</a:t>
            </a:r>
            <a:endParaRPr lang="en-US" sz="2683" dirty="0"/>
          </a:p>
        </p:txBody>
      </p:sp>
      <p:sp>
        <p:nvSpPr>
          <p:cNvPr id="12" name="TextBox 11"/>
          <p:cNvSpPr txBox="1"/>
          <p:nvPr/>
        </p:nvSpPr>
        <p:spPr>
          <a:xfrm>
            <a:off x="3855842" y="884777"/>
            <a:ext cx="840733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In a tidy data set:</a:t>
            </a:r>
          </a:p>
        </p:txBody>
      </p:sp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15316956"/>
              </p:ext>
            </p:extLst>
          </p:nvPr>
        </p:nvGraphicFramePr>
        <p:xfrm>
          <a:off x="4734644" y="595345"/>
          <a:ext cx="1148259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8275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8275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F</a:t>
                      </a: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M</a:t>
                      </a:r>
                    </a:p>
                  </a:txBody>
                  <a:tcPr marL="104787" marR="104787" marT="52393" marB="52393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A</a:t>
                      </a:r>
                    </a:p>
                  </a:txBody>
                  <a:tcPr marL="104787" marR="104787" marT="52393" marB="52393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cxnSp>
        <p:nvCxnSpPr>
          <p:cNvPr id="15" name="Straight Arrow Connector 14"/>
          <p:cNvCxnSpPr/>
          <p:nvPr/>
        </p:nvCxnSpPr>
        <p:spPr>
          <a:xfrm>
            <a:off x="4919491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/>
          <p:nvPr/>
        </p:nvCxnSpPr>
        <p:spPr>
          <a:xfrm>
            <a:off x="5297966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/>
          <p:nvPr/>
        </p:nvCxnSpPr>
        <p:spPr>
          <a:xfrm>
            <a:off x="5676441" y="884776"/>
            <a:ext cx="13608" cy="681115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4380761" y="1565892"/>
            <a:ext cx="1879664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Each </a:t>
            </a:r>
            <a:r>
              <a:rPr lang="en-US" sz="1375" b="1" dirty="0"/>
              <a:t>variable</a:t>
            </a:r>
            <a:r>
              <a:rPr lang="en-US" sz="1375" dirty="0"/>
              <a:t> is saved in its own </a:t>
            </a:r>
            <a:r>
              <a:rPr lang="en-US" sz="1375" b="1" dirty="0"/>
              <a:t>column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882903" y="513565"/>
            <a:ext cx="846707" cy="125637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7564" dirty="0">
                <a:solidFill>
                  <a:schemeClr val="bg2">
                    <a:lumMod val="90000"/>
                  </a:schemeClr>
                </a:solidFill>
              </a:rPr>
              <a:t>&amp;</a:t>
            </a:r>
          </a:p>
        </p:txBody>
      </p:sp>
      <p:cxnSp>
        <p:nvCxnSpPr>
          <p:cNvPr id="21" name="Straight Arrow Connector 20"/>
          <p:cNvCxnSpPr/>
          <p:nvPr/>
        </p:nvCxnSpPr>
        <p:spPr>
          <a:xfrm>
            <a:off x="6813714" y="987175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>
            <a:off x="6813713" y="1197380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Arrow Connector 26"/>
          <p:cNvCxnSpPr/>
          <p:nvPr/>
        </p:nvCxnSpPr>
        <p:spPr>
          <a:xfrm>
            <a:off x="6813713" y="1373003"/>
            <a:ext cx="1148259" cy="0"/>
          </a:xfrm>
          <a:prstGeom prst="straightConnector1">
            <a:avLst/>
          </a:prstGeom>
          <a:ln w="76200">
            <a:solidFill>
              <a:schemeClr val="tx1"/>
            </a:solidFill>
            <a:headEnd type="stealth"/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8" name="TextBox 27"/>
          <p:cNvSpPr txBox="1"/>
          <p:nvPr/>
        </p:nvSpPr>
        <p:spPr>
          <a:xfrm>
            <a:off x="6595918" y="1595498"/>
            <a:ext cx="1879664" cy="5155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Each </a:t>
            </a:r>
            <a:r>
              <a:rPr lang="en-US" sz="1375" b="1" dirty="0"/>
              <a:t>observation </a:t>
            </a:r>
            <a:r>
              <a:rPr lang="en-US" sz="1375" dirty="0"/>
              <a:t>is saved in its own </a:t>
            </a:r>
            <a:r>
              <a:rPr lang="en-US" sz="1375" b="1" dirty="0"/>
              <a:t>row</a:t>
            </a:r>
          </a:p>
        </p:txBody>
      </p:sp>
      <p:sp>
        <p:nvSpPr>
          <p:cNvPr id="29" name="TextBox 28"/>
          <p:cNvSpPr txBox="1"/>
          <p:nvPr/>
        </p:nvSpPr>
        <p:spPr>
          <a:xfrm>
            <a:off x="8051649" y="613600"/>
            <a:ext cx="3552947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375" dirty="0"/>
              <a:t>Tidy data complements </a:t>
            </a:r>
            <a:r>
              <a:rPr lang="en-US" sz="1375" dirty="0" err="1"/>
              <a:t>pandas’s</a:t>
            </a:r>
            <a:r>
              <a:rPr lang="en-US" sz="1375" dirty="0"/>
              <a:t> </a:t>
            </a:r>
            <a:r>
              <a:rPr lang="en-US" sz="1375" b="1" dirty="0" err="1">
                <a:solidFill>
                  <a:schemeClr val="accent6"/>
                </a:solidFill>
              </a:rPr>
              <a:t>vectorized</a:t>
            </a:r>
            <a:r>
              <a:rPr lang="en-US" sz="1375" b="1" dirty="0">
                <a:solidFill>
                  <a:schemeClr val="accent6"/>
                </a:solidFill>
              </a:rPr>
              <a:t> operations</a:t>
            </a:r>
            <a:r>
              <a:rPr lang="en-US" sz="1375" dirty="0"/>
              <a:t>. pandas will automatically preserve observations as you manipulate variables. No other format works as intuitively with pandas.</a:t>
            </a:r>
            <a:endParaRPr lang="en-US" sz="1375" b="1" dirty="0"/>
          </a:p>
        </p:txBody>
      </p:sp>
      <p:sp>
        <p:nvSpPr>
          <p:cNvPr id="34" name="Rounded Rectangle 33"/>
          <p:cNvSpPr/>
          <p:nvPr/>
        </p:nvSpPr>
        <p:spPr>
          <a:xfrm>
            <a:off x="3855841" y="2051644"/>
            <a:ext cx="10042509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Reshaping Data</a:t>
            </a:r>
            <a:r>
              <a:rPr lang="en-US" sz="2800" dirty="0"/>
              <a:t> </a:t>
            </a:r>
            <a:r>
              <a:rPr lang="en-US" sz="1800" dirty="0"/>
              <a:t>– Change the layout of a data set</a:t>
            </a:r>
          </a:p>
        </p:txBody>
      </p:sp>
      <p:graphicFrame>
        <p:nvGraphicFramePr>
          <p:cNvPr id="35" name="Table 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17847163"/>
              </p:ext>
            </p:extLst>
          </p:nvPr>
        </p:nvGraphicFramePr>
        <p:xfrm>
          <a:off x="11604596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M</a:t>
                      </a:r>
                    </a:p>
                  </a:txBody>
                  <a:tcPr marL="104787" marR="104787" marT="52393" marB="52393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36" name="Table 3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18902547"/>
              </p:ext>
            </p:extLst>
          </p:nvPr>
        </p:nvGraphicFramePr>
        <p:xfrm>
          <a:off x="12364412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A</a:t>
                      </a:r>
                    </a:p>
                  </a:txBody>
                  <a:tcPr marL="104787" marR="104787" marT="52393" marB="52393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37" name="Table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34519044"/>
              </p:ext>
            </p:extLst>
          </p:nvPr>
        </p:nvGraphicFramePr>
        <p:xfrm>
          <a:off x="13343682" y="601171"/>
          <a:ext cx="382753" cy="865311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38275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279432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" panose="02040604050505020304" pitchFamily="18" charset="0"/>
                        </a:rPr>
                        <a:t>F</a:t>
                      </a:r>
                    </a:p>
                  </a:txBody>
                  <a:tcPr marL="104787" marR="104787" marT="52393" marB="52393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5293">
                <a:tc>
                  <a:txBody>
                    <a:bodyPr/>
                    <a:lstStyle/>
                    <a:p>
                      <a:endParaRPr lang="en-US" sz="9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38" name="TextBox 37"/>
          <p:cNvSpPr txBox="1"/>
          <p:nvPr/>
        </p:nvSpPr>
        <p:spPr>
          <a:xfrm>
            <a:off x="11924089" y="457446"/>
            <a:ext cx="474810" cy="7272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126" dirty="0">
                <a:latin typeface="Consolas" panose="020B0609020204030204" pitchFamily="49" charset="0"/>
              </a:rPr>
              <a:t>*</a:t>
            </a:r>
          </a:p>
        </p:txBody>
      </p:sp>
      <p:sp>
        <p:nvSpPr>
          <p:cNvPr id="39" name="TextBox 38"/>
          <p:cNvSpPr txBox="1"/>
          <p:nvPr/>
        </p:nvSpPr>
        <p:spPr>
          <a:xfrm>
            <a:off x="11577379" y="1478909"/>
            <a:ext cx="378630" cy="515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750" dirty="0">
                <a:latin typeface="Consolas" panose="020B0609020204030204" pitchFamily="49" charset="0"/>
              </a:rPr>
              <a:t>M</a:t>
            </a:r>
          </a:p>
        </p:txBody>
      </p:sp>
      <p:sp>
        <p:nvSpPr>
          <p:cNvPr id="40" name="TextBox 39"/>
          <p:cNvSpPr txBox="1"/>
          <p:nvPr/>
        </p:nvSpPr>
        <p:spPr>
          <a:xfrm>
            <a:off x="12364412" y="1478908"/>
            <a:ext cx="378630" cy="51552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750" dirty="0">
                <a:latin typeface="Consolas" panose="020B0609020204030204" pitchFamily="49" charset="0"/>
              </a:rPr>
              <a:t>A</a:t>
            </a:r>
          </a:p>
        </p:txBody>
      </p:sp>
      <p:sp>
        <p:nvSpPr>
          <p:cNvPr id="41" name="TextBox 40"/>
          <p:cNvSpPr txBox="1"/>
          <p:nvPr/>
        </p:nvSpPr>
        <p:spPr>
          <a:xfrm>
            <a:off x="11915677" y="1450128"/>
            <a:ext cx="474810" cy="72725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126" dirty="0">
                <a:latin typeface="Consolas" panose="020B0609020204030204" pitchFamily="49" charset="0"/>
              </a:rPr>
              <a:t>*</a:t>
            </a:r>
          </a:p>
        </p:txBody>
      </p:sp>
      <p:sp>
        <p:nvSpPr>
          <p:cNvPr id="42" name="Right Arrow 41"/>
          <p:cNvSpPr/>
          <p:nvPr/>
        </p:nvSpPr>
        <p:spPr>
          <a:xfrm>
            <a:off x="11612134" y="922970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43" name="Right Arrow 42"/>
          <p:cNvSpPr/>
          <p:nvPr/>
        </p:nvSpPr>
        <p:spPr>
          <a:xfrm>
            <a:off x="11616657" y="1105662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44" name="Right Arrow 43"/>
          <p:cNvSpPr/>
          <p:nvPr/>
        </p:nvSpPr>
        <p:spPr>
          <a:xfrm>
            <a:off x="11612134" y="1297972"/>
            <a:ext cx="1739086" cy="123283"/>
          </a:xfrm>
          <a:prstGeom prst="rightArrow">
            <a:avLst>
              <a:gd name="adj1" fmla="val 50000"/>
              <a:gd name="adj2" fmla="val 130855"/>
            </a:avLst>
          </a:prstGeom>
          <a:gradFill>
            <a:gsLst>
              <a:gs pos="0">
                <a:schemeClr val="accent6">
                  <a:lumMod val="20000"/>
                  <a:lumOff val="80000"/>
                </a:schemeClr>
              </a:gs>
              <a:gs pos="95575">
                <a:schemeClr val="accent6"/>
              </a:gs>
            </a:gsLst>
            <a:lin ang="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graphicFrame>
        <p:nvGraphicFramePr>
          <p:cNvPr id="45" name="Table 4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37564218"/>
              </p:ext>
            </p:extLst>
          </p:nvPr>
        </p:nvGraphicFramePr>
        <p:xfrm>
          <a:off x="4191785" y="2633671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5140681"/>
              </p:ext>
            </p:extLst>
          </p:nvPr>
        </p:nvGraphicFramePr>
        <p:xfrm>
          <a:off x="5907917" y="2615354"/>
          <a:ext cx="822960" cy="96012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cxnSp>
        <p:nvCxnSpPr>
          <p:cNvPr id="49" name="Straight Arrow Connector 48"/>
          <p:cNvCxnSpPr/>
          <p:nvPr/>
        </p:nvCxnSpPr>
        <p:spPr>
          <a:xfrm>
            <a:off x="5424488" y="2839411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0" name="TextBox 49"/>
          <p:cNvSpPr txBox="1"/>
          <p:nvPr/>
        </p:nvSpPr>
        <p:spPr>
          <a:xfrm>
            <a:off x="4092366" y="3547713"/>
            <a:ext cx="272134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pd.melt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r>
              <a:rPr lang="en-US" sz="1200" dirty="0"/>
              <a:t>  Gather columns into rows.</a:t>
            </a:r>
          </a:p>
        </p:txBody>
      </p:sp>
      <p:graphicFrame>
        <p:nvGraphicFramePr>
          <p:cNvPr id="51" name="Table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3715829"/>
              </p:ext>
            </p:extLst>
          </p:nvPr>
        </p:nvGraphicFramePr>
        <p:xfrm>
          <a:off x="7018457" y="2617281"/>
          <a:ext cx="822960" cy="96012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tx1">
                        <a:lumMod val="50000"/>
                        <a:lumOff val="5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endParaRPr lang="en-US" sz="500" b="1" kern="1200" dirty="0">
                        <a:solidFill>
                          <a:schemeClr val="lt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</a:tbl>
          </a:graphicData>
        </a:graphic>
      </p:graphicFrame>
      <p:graphicFrame>
        <p:nvGraphicFramePr>
          <p:cNvPr id="52" name="Table 5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19187346"/>
              </p:ext>
            </p:extLst>
          </p:nvPr>
        </p:nvGraphicFramePr>
        <p:xfrm>
          <a:off x="8463124" y="2617281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cxnSp>
        <p:nvCxnSpPr>
          <p:cNvPr id="53" name="Straight Arrow Connector 52"/>
          <p:cNvCxnSpPr/>
          <p:nvPr/>
        </p:nvCxnSpPr>
        <p:spPr>
          <a:xfrm>
            <a:off x="7994567" y="2823022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4" name="TextBox 53"/>
          <p:cNvSpPr txBox="1"/>
          <p:nvPr/>
        </p:nvSpPr>
        <p:spPr>
          <a:xfrm>
            <a:off x="7020088" y="3576150"/>
            <a:ext cx="37166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df.pivot</a:t>
            </a:r>
            <a:r>
              <a:rPr lang="en-US" sz="1200" b="1" dirty="0">
                <a:latin typeface="Consolas" panose="020B0609020204030204" pitchFamily="49" charset="0"/>
              </a:rPr>
              <a:t>(columns='</a:t>
            </a:r>
            <a:r>
              <a:rPr lang="en-US" sz="1200" b="1" dirty="0" err="1">
                <a:latin typeface="Consolas" panose="020B0609020204030204" pitchFamily="49" charset="0"/>
              </a:rPr>
              <a:t>var</a:t>
            </a:r>
            <a:r>
              <a:rPr lang="en-US" sz="1200" b="1" dirty="0">
                <a:latin typeface="Consolas" panose="020B0609020204030204" pitchFamily="49" charset="0"/>
              </a:rPr>
              <a:t>', values='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>
                <a:latin typeface="Consolas" panose="020B0609020204030204" pitchFamily="49" charset="0"/>
              </a:rPr>
              <a:t>')</a:t>
            </a:r>
          </a:p>
          <a:p>
            <a:r>
              <a:rPr lang="en-US" sz="1200" dirty="0"/>
              <a:t>  Spread rows into columns.</a:t>
            </a:r>
          </a:p>
        </p:txBody>
      </p:sp>
      <p:graphicFrame>
        <p:nvGraphicFramePr>
          <p:cNvPr id="61" name="Table 6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92959702"/>
              </p:ext>
            </p:extLst>
          </p:nvPr>
        </p:nvGraphicFramePr>
        <p:xfrm>
          <a:off x="4199671" y="4115358"/>
          <a:ext cx="82296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62" name="Table 6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1559489"/>
              </p:ext>
            </p:extLst>
          </p:nvPr>
        </p:nvGraphicFramePr>
        <p:xfrm>
          <a:off x="4199671" y="4650379"/>
          <a:ext cx="82296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" name="Right Brace 1"/>
          <p:cNvSpPr/>
          <p:nvPr/>
        </p:nvSpPr>
        <p:spPr>
          <a:xfrm>
            <a:off x="5077525" y="4105207"/>
            <a:ext cx="241744" cy="1085740"/>
          </a:xfrm>
          <a:prstGeom prst="rightBrace">
            <a:avLst>
              <a:gd name="adj1" fmla="val 47006"/>
              <a:gd name="adj2" fmla="val 50000"/>
            </a:avLst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64" name="TextBox 63"/>
          <p:cNvSpPr txBox="1"/>
          <p:nvPr/>
        </p:nvSpPr>
        <p:spPr>
          <a:xfrm>
            <a:off x="4137609" y="5170259"/>
            <a:ext cx="272134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pd.concat</a:t>
            </a:r>
            <a:r>
              <a:rPr lang="en-US" sz="1200" b="1" dirty="0">
                <a:latin typeface="Consolas" panose="020B0609020204030204" pitchFamily="49" charset="0"/>
              </a:rPr>
              <a:t>([df1,df2])</a:t>
            </a:r>
          </a:p>
          <a:p>
            <a:r>
              <a:rPr lang="en-US" sz="1200" dirty="0"/>
              <a:t>  Append rows of </a:t>
            </a:r>
            <a:r>
              <a:rPr lang="en-US" sz="1200" dirty="0" err="1"/>
              <a:t>DataFrames</a:t>
            </a:r>
            <a:endParaRPr lang="en-US" sz="1200" dirty="0"/>
          </a:p>
        </p:txBody>
      </p:sp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13797811"/>
              </p:ext>
            </p:extLst>
          </p:nvPr>
        </p:nvGraphicFramePr>
        <p:xfrm>
          <a:off x="5524096" y="4217315"/>
          <a:ext cx="822960" cy="82296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66" name="Table 6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51998173"/>
              </p:ext>
            </p:extLst>
          </p:nvPr>
        </p:nvGraphicFramePr>
        <p:xfrm>
          <a:off x="7105325" y="4109742"/>
          <a:ext cx="54864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68" name="Right Brace 67"/>
          <p:cNvSpPr/>
          <p:nvPr/>
        </p:nvSpPr>
        <p:spPr>
          <a:xfrm>
            <a:off x="7949045" y="4104356"/>
            <a:ext cx="138810" cy="930279"/>
          </a:xfrm>
          <a:prstGeom prst="rightBrace">
            <a:avLst>
              <a:gd name="adj1" fmla="val 47006"/>
              <a:gd name="adj2" fmla="val 50000"/>
            </a:avLst>
          </a:prstGeom>
          <a:ln w="317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graphicFrame>
        <p:nvGraphicFramePr>
          <p:cNvPr id="70" name="Table 6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49823020"/>
              </p:ext>
            </p:extLst>
          </p:nvPr>
        </p:nvGraphicFramePr>
        <p:xfrm>
          <a:off x="7090668" y="4633936"/>
          <a:ext cx="82296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71" name="Table 7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5322888"/>
              </p:ext>
            </p:extLst>
          </p:nvPr>
        </p:nvGraphicFramePr>
        <p:xfrm>
          <a:off x="8265429" y="4363755"/>
          <a:ext cx="1097280" cy="4114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5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72" name="TextBox 71"/>
          <p:cNvSpPr txBox="1"/>
          <p:nvPr/>
        </p:nvSpPr>
        <p:spPr>
          <a:xfrm>
            <a:off x="6985846" y="5155802"/>
            <a:ext cx="3157437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pd.concat</a:t>
            </a:r>
            <a:r>
              <a:rPr lang="en-US" sz="1200" b="1" dirty="0">
                <a:latin typeface="Consolas" panose="020B0609020204030204" pitchFamily="49" charset="0"/>
              </a:rPr>
              <a:t>([df1,df2], axis=1)</a:t>
            </a:r>
          </a:p>
          <a:p>
            <a:r>
              <a:rPr lang="en-US" sz="1200" dirty="0"/>
              <a:t>  Append columns of </a:t>
            </a:r>
            <a:r>
              <a:rPr lang="en-US" sz="1200" dirty="0" err="1"/>
              <a:t>DataFrames</a:t>
            </a:r>
            <a:endParaRPr lang="en-US" sz="1200" dirty="0"/>
          </a:p>
        </p:txBody>
      </p:sp>
      <p:sp>
        <p:nvSpPr>
          <p:cNvPr id="3" name="Rectangle 2"/>
          <p:cNvSpPr/>
          <p:nvPr/>
        </p:nvSpPr>
        <p:spPr>
          <a:xfrm>
            <a:off x="4110200" y="2548176"/>
            <a:ext cx="2849319" cy="1480974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3" name="Rectangle 72"/>
          <p:cNvSpPr/>
          <p:nvPr/>
        </p:nvSpPr>
        <p:spPr>
          <a:xfrm>
            <a:off x="4110200" y="4033422"/>
            <a:ext cx="2855040" cy="16523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5" name="Rectangle 74"/>
          <p:cNvSpPr/>
          <p:nvPr/>
        </p:nvSpPr>
        <p:spPr>
          <a:xfrm>
            <a:off x="6959519" y="4033422"/>
            <a:ext cx="3317245" cy="1652363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6" name="Rectangle 75"/>
          <p:cNvSpPr/>
          <p:nvPr/>
        </p:nvSpPr>
        <p:spPr>
          <a:xfrm>
            <a:off x="6959519" y="2548175"/>
            <a:ext cx="3317245" cy="149180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104787" tIns="52393" rIns="104787" bIns="52393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2683"/>
          </a:p>
        </p:txBody>
      </p:sp>
      <p:sp>
        <p:nvSpPr>
          <p:cNvPr id="77" name="TextBox 76"/>
          <p:cNvSpPr txBox="1"/>
          <p:nvPr/>
        </p:nvSpPr>
        <p:spPr>
          <a:xfrm>
            <a:off x="10296433" y="2550281"/>
            <a:ext cx="3691389" cy="31085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df.sort_values</a:t>
            </a:r>
            <a:r>
              <a:rPr lang="en-US" sz="1200" b="1" dirty="0">
                <a:latin typeface="Consolas" panose="020B0609020204030204" pitchFamily="49" charset="0"/>
              </a:rPr>
              <a:t>('mpg')</a:t>
            </a:r>
          </a:p>
          <a:p>
            <a:pPr marL="109538"/>
            <a:r>
              <a:rPr lang="en-US" sz="1200" dirty="0"/>
              <a:t>Order rows by values of a column (low to high).</a:t>
            </a:r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df.sort_values</a:t>
            </a:r>
            <a:r>
              <a:rPr lang="en-US" sz="1200" b="1" dirty="0">
                <a:latin typeface="Consolas" panose="020B0609020204030204" pitchFamily="49" charset="0"/>
              </a:rPr>
              <a:t>('</a:t>
            </a:r>
            <a:r>
              <a:rPr lang="en-US" sz="1200" b="1" dirty="0" err="1">
                <a:latin typeface="Consolas" panose="020B0609020204030204" pitchFamily="49" charset="0"/>
              </a:rPr>
              <a:t>mpg',ascending</a:t>
            </a:r>
            <a:r>
              <a:rPr lang="en-US" sz="1200" b="1" dirty="0">
                <a:latin typeface="Consolas" panose="020B0609020204030204" pitchFamily="49" charset="0"/>
              </a:rPr>
              <a:t>=False)</a:t>
            </a:r>
          </a:p>
          <a:p>
            <a:pPr marL="109538"/>
            <a:r>
              <a:rPr lang="en-US" sz="1200" dirty="0"/>
              <a:t>Order rows by values of a column (high to low).</a:t>
            </a:r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df.rename</a:t>
            </a:r>
            <a:r>
              <a:rPr lang="en-US" sz="1200" b="1" dirty="0">
                <a:latin typeface="Consolas" panose="020B0609020204030204" pitchFamily="49" charset="0"/>
              </a:rPr>
              <a:t>(columns = {'</a:t>
            </a:r>
            <a:r>
              <a:rPr lang="en-US" sz="1200" b="1" dirty="0" err="1">
                <a:latin typeface="Consolas" panose="020B0609020204030204" pitchFamily="49" charset="0"/>
              </a:rPr>
              <a:t>y':'year</a:t>
            </a:r>
            <a:r>
              <a:rPr lang="en-US" sz="1200" b="1" dirty="0">
                <a:latin typeface="Consolas" panose="020B0609020204030204" pitchFamily="49" charset="0"/>
              </a:rPr>
              <a:t>'})</a:t>
            </a:r>
          </a:p>
          <a:p>
            <a:pPr marL="109538"/>
            <a:r>
              <a:rPr lang="en-US" sz="1200" dirty="0"/>
              <a:t>Rename the columns of a </a:t>
            </a:r>
            <a:r>
              <a:rPr lang="en-US" sz="1200" dirty="0" err="1"/>
              <a:t>DataFrame</a:t>
            </a:r>
            <a:endParaRPr lang="en-US" sz="1200" dirty="0"/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df.sort_index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Sort the index of a </a:t>
            </a:r>
            <a:r>
              <a:rPr lang="en-US" sz="1200" dirty="0" err="1"/>
              <a:t>DataFrame</a:t>
            </a:r>
            <a:endParaRPr lang="en-US" sz="1200" dirty="0"/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df.reset_index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Reset index of </a:t>
            </a:r>
            <a:r>
              <a:rPr lang="en-US" sz="1200" dirty="0" err="1"/>
              <a:t>DataFrame</a:t>
            </a:r>
            <a:r>
              <a:rPr lang="en-US" sz="1200" dirty="0"/>
              <a:t> to row numbers, moving index to columns.</a:t>
            </a:r>
          </a:p>
          <a:p>
            <a:pPr marL="109538"/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df.drop</a:t>
            </a:r>
            <a:r>
              <a:rPr lang="en-US" sz="1200" b="1" dirty="0">
                <a:latin typeface="Consolas" panose="020B0609020204030204" pitchFamily="49" charset="0"/>
              </a:rPr>
              <a:t>(columns=['</a:t>
            </a:r>
            <a:r>
              <a:rPr lang="en-US" sz="1200" b="1" dirty="0" err="1">
                <a:latin typeface="Consolas" panose="020B0609020204030204" pitchFamily="49" charset="0"/>
              </a:rPr>
              <a:t>Length','Height</a:t>
            </a:r>
            <a:r>
              <a:rPr lang="en-US" sz="1200" b="1" dirty="0">
                <a:latin typeface="Consolas" panose="020B0609020204030204" pitchFamily="49" charset="0"/>
              </a:rPr>
              <a:t>'])</a:t>
            </a:r>
          </a:p>
          <a:p>
            <a:r>
              <a:rPr lang="en-US" sz="1200" dirty="0"/>
              <a:t>     Drop columns from </a:t>
            </a:r>
            <a:r>
              <a:rPr lang="en-US" sz="1200" dirty="0" err="1"/>
              <a:t>DataFrame</a:t>
            </a:r>
            <a:endParaRPr lang="en-US" sz="1200" dirty="0"/>
          </a:p>
        </p:txBody>
      </p:sp>
      <p:sp>
        <p:nvSpPr>
          <p:cNvPr id="78" name="Rounded Rectangle 77"/>
          <p:cNvSpPr/>
          <p:nvPr/>
        </p:nvSpPr>
        <p:spPr>
          <a:xfrm>
            <a:off x="3855840" y="5840778"/>
            <a:ext cx="489763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Subset Observations </a:t>
            </a:r>
            <a:r>
              <a:rPr lang="en-US" sz="2800" dirty="0"/>
              <a:t>(Rows)</a:t>
            </a:r>
            <a:endParaRPr lang="en-US" sz="2683" dirty="0"/>
          </a:p>
        </p:txBody>
      </p:sp>
      <p:sp>
        <p:nvSpPr>
          <p:cNvPr id="79" name="Rounded Rectangle 78"/>
          <p:cNvSpPr/>
          <p:nvPr/>
        </p:nvSpPr>
        <p:spPr>
          <a:xfrm>
            <a:off x="8963024" y="5840778"/>
            <a:ext cx="49353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Subset Variables </a:t>
            </a:r>
            <a:r>
              <a:rPr lang="en-US" sz="2800" dirty="0"/>
              <a:t>(Columns)</a:t>
            </a:r>
            <a:endParaRPr lang="en-US" sz="2683" dirty="0"/>
          </a:p>
        </p:txBody>
      </p:sp>
      <p:graphicFrame>
        <p:nvGraphicFramePr>
          <p:cNvPr id="4" name="Table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1422691"/>
              </p:ext>
            </p:extLst>
          </p:nvPr>
        </p:nvGraphicFramePr>
        <p:xfrm>
          <a:off x="1033995" y="2571561"/>
          <a:ext cx="1787024" cy="792480"/>
        </p:xfrm>
        <a:graphic>
          <a:graphicData uri="http://schemas.openxmlformats.org/drawingml/2006/table">
            <a:tbl>
              <a:tblPr/>
              <a:tblGrid>
                <a:gridCol w="44675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44675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4675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44675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73879"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a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b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c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4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7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10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5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8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73879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3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6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9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12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80" name="TextBox 79"/>
          <p:cNvSpPr txBox="1"/>
          <p:nvPr/>
        </p:nvSpPr>
        <p:spPr>
          <a:xfrm>
            <a:off x="315179" y="3357213"/>
            <a:ext cx="3291069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 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{"a" : [4 ,5, 6],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"b" : [7, 8, 9],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"c" : [10, 11, 12]},   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index = [1, 2, 3])</a:t>
            </a:r>
          </a:p>
          <a:p>
            <a:r>
              <a:rPr lang="en-US" sz="1200" dirty="0"/>
              <a:t>  Specify values for each column.</a:t>
            </a:r>
          </a:p>
          <a:p>
            <a:endParaRPr lang="en-US" sz="8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 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[[4, 7, 10],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[5, 8, 11],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[6, 9, 12]],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index=[1, 2, 3],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columns=['a', 'b', 'c'])</a:t>
            </a:r>
          </a:p>
          <a:p>
            <a:r>
              <a:rPr lang="en-US" sz="1200" dirty="0"/>
              <a:t>  Specify values for each row.</a:t>
            </a:r>
          </a:p>
        </p:txBody>
      </p:sp>
      <p:graphicFrame>
        <p:nvGraphicFramePr>
          <p:cNvPr id="8" name="Tab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95066715"/>
              </p:ext>
            </p:extLst>
          </p:nvPr>
        </p:nvGraphicFramePr>
        <p:xfrm>
          <a:off x="1033995" y="6016377"/>
          <a:ext cx="1691240" cy="990600"/>
        </p:xfrm>
        <a:graphic>
          <a:graphicData uri="http://schemas.openxmlformats.org/drawingml/2006/table">
            <a:tbl>
              <a:tblPr/>
              <a:tblGrid>
                <a:gridCol w="33824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3824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131662"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a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b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c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1662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n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v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en-US" sz="800" b="1" dirty="0">
                        <a:effectLst/>
                      </a:endParaRP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1662">
                <a:tc rowSpan="2"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d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4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7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10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1662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5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8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>
                          <a:effectLst/>
                        </a:rPr>
                        <a:t>11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1662"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>
                          <a:effectLst/>
                        </a:rPr>
                        <a:t>e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b="1" dirty="0">
                          <a:effectLst/>
                        </a:rPr>
                        <a:t>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6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9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800" dirty="0">
                          <a:effectLst/>
                        </a:rPr>
                        <a:t>12</a:t>
                      </a:r>
                    </a:p>
                  </a:txBody>
                  <a:tcPr marL="38100" marR="38100" marT="38100" marB="38100" anchor="ctr">
                    <a:lnL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9" name="Rectangle 1"/>
          <p:cNvSpPr>
            <a:spLocks noChangeArrowheads="1"/>
          </p:cNvSpPr>
          <p:nvPr/>
        </p:nvSpPr>
        <p:spPr bwMode="auto">
          <a:xfrm>
            <a:off x="960438" y="4754293"/>
            <a:ext cx="2511209" cy="64633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 xmlns="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xmlns="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 xmlns="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br>
              <a:rPr kumimoji="0" lang="en-US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rPr>
            </a:br>
            <a:endParaRPr kumimoji="0" lang="en-US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0" name="TextBox 59"/>
          <p:cNvSpPr txBox="1"/>
          <p:nvPr/>
        </p:nvSpPr>
        <p:spPr>
          <a:xfrm>
            <a:off x="337281" y="6985994"/>
            <a:ext cx="329106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 = </a:t>
            </a:r>
            <a:r>
              <a:rPr lang="en-US" sz="1200" b="1" dirty="0" err="1">
                <a:latin typeface="Consolas" panose="020B0609020204030204" pitchFamily="49" charset="0"/>
              </a:rPr>
              <a:t>pd.DataFrame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{"a" : [4 ,5, 6],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"b" : [7, 8, 9],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"c" : [10, 11, 12]},    index = </a:t>
            </a:r>
            <a:r>
              <a:rPr lang="en-US" sz="1200" b="1" dirty="0" err="1">
                <a:latin typeface="Consolas" panose="020B0609020204030204" pitchFamily="49" charset="0"/>
              </a:rPr>
              <a:t>pd.MultiIndex.from_tuples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[('d',1),('d',2),('e',2)],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  names=['</a:t>
            </a:r>
            <a:r>
              <a:rPr lang="en-US" sz="1200" b="1" dirty="0" err="1">
                <a:latin typeface="Consolas" panose="020B0609020204030204" pitchFamily="49" charset="0"/>
              </a:rPr>
              <a:t>n','v</a:t>
            </a:r>
            <a:r>
              <a:rPr lang="en-US" sz="1200" b="1" dirty="0">
                <a:latin typeface="Consolas" panose="020B0609020204030204" pitchFamily="49" charset="0"/>
              </a:rPr>
              <a:t>'])))</a:t>
            </a:r>
          </a:p>
          <a:p>
            <a:r>
              <a:rPr lang="en-US" sz="1200" dirty="0"/>
              <a:t>  Create </a:t>
            </a:r>
            <a:r>
              <a:rPr lang="en-US" sz="1200" dirty="0" err="1"/>
              <a:t>DataFrame</a:t>
            </a:r>
            <a:r>
              <a:rPr lang="en-US" sz="1200" dirty="0"/>
              <a:t> with a </a:t>
            </a:r>
            <a:r>
              <a:rPr lang="en-US" sz="1200" dirty="0" err="1"/>
              <a:t>MultiIndex</a:t>
            </a:r>
            <a:endParaRPr lang="en-US" sz="1200" dirty="0"/>
          </a:p>
        </p:txBody>
      </p:sp>
      <p:sp>
        <p:nvSpPr>
          <p:cNvPr id="63" name="Rounded Rectangle 62"/>
          <p:cNvSpPr/>
          <p:nvPr/>
        </p:nvSpPr>
        <p:spPr>
          <a:xfrm>
            <a:off x="229000" y="8600067"/>
            <a:ext cx="3463425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Method Chaining</a:t>
            </a:r>
            <a:endParaRPr lang="en-US" sz="1800" dirty="0"/>
          </a:p>
        </p:txBody>
      </p:sp>
      <p:sp>
        <p:nvSpPr>
          <p:cNvPr id="67" name="Rounded Rectangle 66"/>
          <p:cNvSpPr/>
          <p:nvPr/>
        </p:nvSpPr>
        <p:spPr>
          <a:xfrm>
            <a:off x="228999" y="9023359"/>
            <a:ext cx="3463426" cy="1746787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/>
          </a:p>
        </p:txBody>
      </p:sp>
      <p:sp>
        <p:nvSpPr>
          <p:cNvPr id="69" name="TextBox 68"/>
          <p:cNvSpPr txBox="1"/>
          <p:nvPr/>
        </p:nvSpPr>
        <p:spPr>
          <a:xfrm>
            <a:off x="281972" y="9015820"/>
            <a:ext cx="3291069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Most pandas methods return a </a:t>
            </a:r>
            <a:r>
              <a:rPr lang="en-US" sz="1200" dirty="0" err="1"/>
              <a:t>DataFrame</a:t>
            </a:r>
            <a:r>
              <a:rPr lang="en-US" sz="1200" dirty="0"/>
              <a:t> so that another pandas method can be applied to the result.  This improves readability of code.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 = (</a:t>
            </a:r>
            <a:r>
              <a:rPr lang="en-US" sz="1200" b="1" dirty="0" err="1">
                <a:latin typeface="Consolas" panose="020B0609020204030204" pitchFamily="49" charset="0"/>
              </a:rPr>
              <a:t>pd.melt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.rename(columns={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     'variable' : '</a:t>
            </a:r>
            <a:r>
              <a:rPr lang="en-US" sz="1200" b="1" dirty="0" err="1">
                <a:latin typeface="Consolas" panose="020B0609020204030204" pitchFamily="49" charset="0"/>
              </a:rPr>
              <a:t>var</a:t>
            </a:r>
            <a:r>
              <a:rPr lang="en-US" sz="1200" b="1" dirty="0">
                <a:latin typeface="Consolas" panose="020B0609020204030204" pitchFamily="49" charset="0"/>
              </a:rPr>
              <a:t>', 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       'value' : 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>
                <a:latin typeface="Consolas" panose="020B0609020204030204" pitchFamily="49" charset="0"/>
              </a:rPr>
              <a:t>'})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.query('</a:t>
            </a:r>
            <a:r>
              <a:rPr lang="en-US" sz="1200" b="1" dirty="0" err="1">
                <a:latin typeface="Consolas" panose="020B0609020204030204" pitchFamily="49" charset="0"/>
              </a:rPr>
              <a:t>val</a:t>
            </a:r>
            <a:r>
              <a:rPr lang="en-US" sz="1200" b="1" dirty="0">
                <a:latin typeface="Consolas" panose="020B0609020204030204" pitchFamily="49" charset="0"/>
              </a:rPr>
              <a:t> &gt;= 200')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)</a:t>
            </a:r>
          </a:p>
        </p:txBody>
      </p:sp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7408493"/>
              </p:ext>
            </p:extLst>
          </p:nvPr>
        </p:nvGraphicFramePr>
        <p:xfrm>
          <a:off x="4607118" y="6353439"/>
          <a:ext cx="1381695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63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cxnSp>
        <p:nvCxnSpPr>
          <p:cNvPr id="81" name="Straight Arrow Connector 80"/>
          <p:cNvCxnSpPr/>
          <p:nvPr/>
        </p:nvCxnSpPr>
        <p:spPr>
          <a:xfrm>
            <a:off x="6041749" y="665823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82" name="Table 8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8455551"/>
              </p:ext>
            </p:extLst>
          </p:nvPr>
        </p:nvGraphicFramePr>
        <p:xfrm>
          <a:off x="6498188" y="6475359"/>
          <a:ext cx="1381695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7633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76339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83" name="TextBox 82"/>
          <p:cNvSpPr txBox="1"/>
          <p:nvPr/>
        </p:nvSpPr>
        <p:spPr>
          <a:xfrm>
            <a:off x="3958595" y="7063240"/>
            <a:ext cx="2468370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</a:t>
            </a:r>
            <a:r>
              <a:rPr lang="en-US" sz="1200" b="1" dirty="0" err="1">
                <a:latin typeface="Consolas" panose="020B0609020204030204" pitchFamily="49" charset="0"/>
              </a:rPr>
              <a:t>df.Length</a:t>
            </a:r>
            <a:r>
              <a:rPr lang="en-US" sz="1200" b="1" dirty="0">
                <a:latin typeface="Consolas" panose="020B0609020204030204" pitchFamily="49" charset="0"/>
              </a:rPr>
              <a:t> &gt; 7]</a:t>
            </a:r>
          </a:p>
          <a:p>
            <a:pPr marL="174625"/>
            <a:r>
              <a:rPr lang="en-US" sz="1200" dirty="0"/>
              <a:t>Extract rows that meet logical criteria.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df.drop_duplicates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74625"/>
            <a:r>
              <a:rPr lang="en-US" sz="1200" dirty="0"/>
              <a:t>Remove duplicate rows (only considers columns).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df.head</a:t>
            </a:r>
            <a:r>
              <a:rPr lang="en-US" sz="1200" b="1" dirty="0">
                <a:latin typeface="Consolas" panose="020B0609020204030204" pitchFamily="49" charset="0"/>
              </a:rPr>
              <a:t>(n)</a:t>
            </a:r>
          </a:p>
          <a:p>
            <a:pPr marL="174625"/>
            <a:r>
              <a:rPr lang="en-US" sz="1200" dirty="0"/>
              <a:t>Select first n rows.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df.tail</a:t>
            </a:r>
            <a:r>
              <a:rPr lang="en-US" sz="1200" b="1" dirty="0">
                <a:latin typeface="Consolas" panose="020B0609020204030204" pitchFamily="49" charset="0"/>
              </a:rPr>
              <a:t>(n)</a:t>
            </a:r>
          </a:p>
          <a:p>
            <a:pPr marL="174625"/>
            <a:r>
              <a:rPr lang="en-US" sz="1200" dirty="0"/>
              <a:t>Select last n rows.</a:t>
            </a:r>
          </a:p>
        </p:txBody>
      </p:sp>
      <p:graphicFrame>
        <p:nvGraphicFramePr>
          <p:cNvPr id="14" name="Table 1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56108172"/>
              </p:ext>
            </p:extLst>
          </p:nvPr>
        </p:nvGraphicFramePr>
        <p:xfrm>
          <a:off x="3946615" y="9243804"/>
          <a:ext cx="4814590" cy="13749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089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759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77067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3703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231905">
                <a:tc gridSpan="4"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Logic in Python (and pandas)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&lt;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Less than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!=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Not equal to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&gt;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Greater than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df.column.isin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>
                          <a:latin typeface="Consolas" panose="020B0609020204030204" pitchFamily="49" charset="0"/>
                        </a:rPr>
                        <a:t>values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Group membership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==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Equals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pd.isnull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err="1">
                          <a:latin typeface="Consolas" panose="020B0609020204030204" pitchFamily="49" charset="0"/>
                        </a:rPr>
                        <a:t>obj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Is </a:t>
                      </a:r>
                      <a:r>
                        <a:rPr lang="en-US" sz="900" dirty="0" err="1"/>
                        <a:t>NaN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&lt;=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Less than or equals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>
                          <a:latin typeface="Consolas" panose="020B0609020204030204" pitchFamily="49" charset="0"/>
                        </a:rPr>
                        <a:t>pd.notnull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</a:t>
                      </a:r>
                      <a:r>
                        <a:rPr lang="en-US" sz="900" b="1" i="1" dirty="0" err="1">
                          <a:latin typeface="Consolas" panose="020B0609020204030204" pitchFamily="49" charset="0"/>
                        </a:rPr>
                        <a:t>obj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Is not </a:t>
                      </a:r>
                      <a:r>
                        <a:rPr lang="en-US" sz="900" dirty="0" err="1"/>
                        <a:t>NaN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&gt;=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Greater than or equals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&amp;,|,~,^,</a:t>
                      </a:r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df.any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(),</a:t>
                      </a:r>
                      <a:r>
                        <a:rPr lang="en-US" sz="900" b="1" dirty="0" err="1">
                          <a:latin typeface="Consolas" panose="020B0609020204030204" pitchFamily="49" charset="0"/>
                        </a:rPr>
                        <a:t>df.all</a:t>
                      </a:r>
                      <a:r>
                        <a:rPr lang="en-US" sz="900" b="1" dirty="0">
                          <a:latin typeface="Consolas" panose="020B0609020204030204" pitchFamily="49" charset="0"/>
                        </a:rPr>
                        <a:t>()</a:t>
                      </a:r>
                    </a:p>
                  </a:txBody>
                  <a:tcPr marL="45720" marR="45720">
                    <a:lnL w="762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Logical</a:t>
                      </a:r>
                      <a:r>
                        <a:rPr lang="en-US" sz="900" baseline="0" dirty="0"/>
                        <a:t> and, or, not, </a:t>
                      </a:r>
                      <a:r>
                        <a:rPr lang="en-US" sz="900" baseline="0" dirty="0" err="1"/>
                        <a:t>xor</a:t>
                      </a:r>
                      <a:r>
                        <a:rPr lang="en-US" sz="900" baseline="0" dirty="0"/>
                        <a:t>, any, all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0" name="TextBox 19"/>
          <p:cNvSpPr txBox="1"/>
          <p:nvPr/>
        </p:nvSpPr>
        <p:spPr>
          <a:xfrm>
            <a:off x="3770347" y="10629429"/>
            <a:ext cx="9815024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hlinkClick r:id="rId2"/>
              </a:rPr>
              <a:t>http://pandas.pydata.org/</a:t>
            </a:r>
            <a:r>
              <a:rPr lang="en-US" sz="800" dirty="0"/>
              <a:t>  This cheat sheet inspired by </a:t>
            </a:r>
            <a:r>
              <a:rPr lang="en-US" sz="800" dirty="0" err="1"/>
              <a:t>Rstudio</a:t>
            </a:r>
            <a:r>
              <a:rPr lang="en-US" sz="800" dirty="0"/>
              <a:t> Data Wrangling </a:t>
            </a:r>
            <a:r>
              <a:rPr lang="en-US" sz="800" dirty="0" err="1"/>
              <a:t>Cheatsheet</a:t>
            </a:r>
            <a:r>
              <a:rPr lang="en-US" sz="800" dirty="0"/>
              <a:t> (</a:t>
            </a:r>
            <a:r>
              <a:rPr lang="en-US" sz="800" dirty="0">
                <a:hlinkClick r:id="rId3"/>
              </a:rPr>
              <a:t>https://www.rstudio.com/wp-content/uploads/2015/02/data-wrangling-cheatsheet.pdf</a:t>
            </a:r>
            <a:r>
              <a:rPr lang="en-US" sz="800" dirty="0"/>
              <a:t>)  Written by Irv Lustig, </a:t>
            </a:r>
            <a:r>
              <a:rPr lang="en-US" sz="800" dirty="0">
                <a:hlinkClick r:id="rId4"/>
              </a:rPr>
              <a:t>Princeton Consultants</a:t>
            </a:r>
            <a:endParaRPr lang="en-US" sz="800" dirty="0"/>
          </a:p>
        </p:txBody>
      </p:sp>
      <p:graphicFrame>
        <p:nvGraphicFramePr>
          <p:cNvPr id="84" name="Table 8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74268856"/>
              </p:ext>
            </p:extLst>
          </p:nvPr>
        </p:nvGraphicFramePr>
        <p:xfrm>
          <a:off x="9759542" y="6354269"/>
          <a:ext cx="1381698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86" name="Table 8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76443764"/>
              </p:ext>
            </p:extLst>
          </p:nvPr>
        </p:nvGraphicFramePr>
        <p:xfrm>
          <a:off x="11700928" y="6359792"/>
          <a:ext cx="921132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cxnSp>
        <p:nvCxnSpPr>
          <p:cNvPr id="87" name="Straight Arrow Connector 86"/>
          <p:cNvCxnSpPr/>
          <p:nvPr/>
        </p:nvCxnSpPr>
        <p:spPr>
          <a:xfrm>
            <a:off x="11224035" y="665823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8" name="TextBox 87"/>
          <p:cNvSpPr txBox="1"/>
          <p:nvPr/>
        </p:nvSpPr>
        <p:spPr>
          <a:xfrm>
            <a:off x="8980564" y="6955437"/>
            <a:ext cx="484211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[['</a:t>
            </a:r>
            <a:r>
              <a:rPr lang="en-US" sz="1200" b="1" dirty="0" err="1">
                <a:latin typeface="Consolas" panose="020B0609020204030204" pitchFamily="49" charset="0"/>
              </a:rPr>
              <a:t>width','length','species</a:t>
            </a:r>
            <a:r>
              <a:rPr lang="en-US" sz="1200" b="1" dirty="0">
                <a:latin typeface="Consolas" panose="020B0609020204030204" pitchFamily="49" charset="0"/>
              </a:rPr>
              <a:t>']]</a:t>
            </a:r>
          </a:p>
          <a:p>
            <a:r>
              <a:rPr lang="en-US" sz="1200" dirty="0"/>
              <a:t>     Select multiple columns with specific names.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['width']  </a:t>
            </a:r>
            <a:r>
              <a:rPr lang="en-US" sz="1200" i="1" dirty="0"/>
              <a:t>or</a:t>
            </a:r>
            <a:r>
              <a:rPr lang="en-US" sz="1200" b="1" dirty="0">
                <a:latin typeface="Consolas" panose="020B0609020204030204" pitchFamily="49" charset="0"/>
              </a:rPr>
              <a:t>  </a:t>
            </a:r>
            <a:r>
              <a:rPr lang="en-US" sz="1200" b="1" dirty="0" err="1">
                <a:latin typeface="Consolas" panose="020B0609020204030204" pitchFamily="49" charset="0"/>
              </a:rPr>
              <a:t>df.width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   Select single column with specific name.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df.filter</a:t>
            </a:r>
            <a:r>
              <a:rPr lang="en-US" sz="1200" b="1" dirty="0">
                <a:latin typeface="Consolas" panose="020B0609020204030204" pitchFamily="49" charset="0"/>
              </a:rPr>
              <a:t>(regex='</a:t>
            </a:r>
            <a:r>
              <a:rPr lang="en-US" sz="1200" b="1" i="1" dirty="0">
                <a:latin typeface="Consolas" panose="020B0609020204030204" pitchFamily="49" charset="0"/>
              </a:rPr>
              <a:t>regex</a:t>
            </a:r>
            <a:r>
              <a:rPr lang="en-US" sz="1200" b="1" dirty="0">
                <a:latin typeface="Consolas" panose="020B0609020204030204" pitchFamily="49" charset="0"/>
              </a:rPr>
              <a:t>')</a:t>
            </a:r>
          </a:p>
          <a:p>
            <a:r>
              <a:rPr lang="en-US" sz="1200" dirty="0"/>
              <a:t>     Select columns whose name matches regular expression </a:t>
            </a:r>
            <a:r>
              <a:rPr lang="en-US" sz="1200" i="1" dirty="0"/>
              <a:t>regex</a:t>
            </a:r>
            <a:r>
              <a:rPr lang="en-US" sz="1200" dirty="0"/>
              <a:t>.</a:t>
            </a:r>
            <a:endParaRPr lang="en-US" sz="1200" b="1" dirty="0">
              <a:latin typeface="Consolas" panose="020B0609020204030204" pitchFamily="49" charset="0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8958512" y="9511669"/>
            <a:ext cx="484211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df.loc</a:t>
            </a:r>
            <a:r>
              <a:rPr lang="en-US" sz="1200" b="1" dirty="0">
                <a:latin typeface="Consolas" panose="020B0609020204030204" pitchFamily="49" charset="0"/>
              </a:rPr>
              <a:t>[:,'x2':'x4']</a:t>
            </a:r>
          </a:p>
          <a:p>
            <a:r>
              <a:rPr lang="en-US" sz="1200" dirty="0"/>
              <a:t>     Select all columns between x2 and x4 (inclusive).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df.iloc</a:t>
            </a:r>
            <a:r>
              <a:rPr lang="en-US" sz="1200" b="1" dirty="0">
                <a:latin typeface="Consolas" panose="020B0609020204030204" pitchFamily="49" charset="0"/>
              </a:rPr>
              <a:t>[:,[1,2,5]]</a:t>
            </a:r>
          </a:p>
          <a:p>
            <a:r>
              <a:rPr lang="en-US" sz="1200" dirty="0"/>
              <a:t>     Select columns in positions 1, 2 and 5 (first column is 0).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df.loc</a:t>
            </a:r>
            <a:r>
              <a:rPr lang="en-US" sz="1200" b="1" dirty="0">
                <a:latin typeface="Consolas" panose="020B0609020204030204" pitchFamily="49" charset="0"/>
              </a:rPr>
              <a:t>[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['a'] &gt; 10, ['</a:t>
            </a:r>
            <a:r>
              <a:rPr lang="en-US" sz="1200" b="1" dirty="0" err="1">
                <a:latin typeface="Consolas" panose="020B0609020204030204" pitchFamily="49" charset="0"/>
              </a:rPr>
              <a:t>a','c</a:t>
            </a:r>
            <a:r>
              <a:rPr lang="en-US" sz="1200" b="1" dirty="0">
                <a:latin typeface="Consolas" panose="020B0609020204030204" pitchFamily="49" charset="0"/>
              </a:rPr>
              <a:t>']]</a:t>
            </a:r>
          </a:p>
          <a:p>
            <a:r>
              <a:rPr lang="en-US" sz="1200" dirty="0"/>
              <a:t>     Select rows meeting logical condition, and only the specific columns .</a:t>
            </a:r>
          </a:p>
        </p:txBody>
      </p:sp>
      <p:graphicFrame>
        <p:nvGraphicFramePr>
          <p:cNvPr id="85" name="Table 8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69780901"/>
              </p:ext>
            </p:extLst>
          </p:nvPr>
        </p:nvGraphicFramePr>
        <p:xfrm>
          <a:off x="8958512" y="8126731"/>
          <a:ext cx="4939837" cy="137490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4179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49804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31905">
                <a:tc gridSpan="2"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regex (Regular Expressions) Examples</a:t>
                      </a:r>
                    </a:p>
                  </a:txBody>
                  <a:tcPr marL="0" marR="0" marT="0" marB="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'\.'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containing</a:t>
                      </a:r>
                      <a:r>
                        <a:rPr lang="en-US" sz="900" baseline="0" dirty="0"/>
                        <a:t> a period '.'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'Length$'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ending with word 'Length'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'^Sepal'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beginning with the word 'Sepal'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'^x[1-5]$'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beginning with 'x' and ending with 1,2,3,4,5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93254">
                <a:tc>
                  <a:txBody>
                    <a:bodyPr/>
                    <a:lstStyle/>
                    <a:p>
                      <a:r>
                        <a:rPr lang="en-US" sz="900" b="1" dirty="0">
                          <a:latin typeface="Consolas" panose="020B0609020204030204" pitchFamily="49" charset="0"/>
                        </a:rPr>
                        <a:t>''^(?!Species$).*'</a:t>
                      </a:r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900" dirty="0"/>
                        <a:t>Matches strings except</a:t>
                      </a:r>
                      <a:r>
                        <a:rPr lang="en-US" sz="900" baseline="0" dirty="0"/>
                        <a:t> the string 'Species'</a:t>
                      </a:r>
                      <a:endParaRPr lang="en-US" sz="900" dirty="0"/>
                    </a:p>
                  </a:txBody>
                  <a:tcPr marL="45720" marR="45720">
                    <a:lnL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accent5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9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89" name="TextBox 88"/>
          <p:cNvSpPr txBox="1"/>
          <p:nvPr/>
        </p:nvSpPr>
        <p:spPr>
          <a:xfrm>
            <a:off x="6331165" y="7063240"/>
            <a:ext cx="2492075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df.sample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frac</a:t>
            </a:r>
            <a:r>
              <a:rPr lang="en-US" sz="1200" b="1" dirty="0">
                <a:latin typeface="Consolas" panose="020B0609020204030204" pitchFamily="49" charset="0"/>
              </a:rPr>
              <a:t>=0.5)</a:t>
            </a:r>
          </a:p>
          <a:p>
            <a:pPr marL="174625"/>
            <a:r>
              <a:rPr lang="en-US" sz="1200" dirty="0"/>
              <a:t>Randomly select fraction of rows. 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df.sample</a:t>
            </a:r>
            <a:r>
              <a:rPr lang="en-US" sz="1200" b="1" dirty="0">
                <a:latin typeface="Consolas" panose="020B0609020204030204" pitchFamily="49" charset="0"/>
              </a:rPr>
              <a:t>(n=10)</a:t>
            </a:r>
          </a:p>
          <a:p>
            <a:r>
              <a:rPr lang="en-US" sz="1200" dirty="0"/>
              <a:t>     Randomly select n rows.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df.iloc</a:t>
            </a:r>
            <a:r>
              <a:rPr lang="en-US" sz="1200" b="1" dirty="0">
                <a:latin typeface="Consolas" panose="020B0609020204030204" pitchFamily="49" charset="0"/>
              </a:rPr>
              <a:t>[10:20]</a:t>
            </a:r>
          </a:p>
          <a:p>
            <a:r>
              <a:rPr lang="en-US" sz="1200" dirty="0"/>
              <a:t>     Select rows by position.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df.nlargest</a:t>
            </a:r>
            <a:r>
              <a:rPr lang="en-US" sz="1200" b="1" dirty="0">
                <a:latin typeface="Consolas" panose="020B0609020204030204" pitchFamily="49" charset="0"/>
              </a:rPr>
              <a:t>(n, 'value')</a:t>
            </a:r>
          </a:p>
          <a:p>
            <a:r>
              <a:rPr lang="en-US" sz="1200" dirty="0"/>
              <a:t>     Select and order top n entries.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df.nsmallest</a:t>
            </a:r>
            <a:r>
              <a:rPr lang="en-US" sz="1200" b="1" dirty="0">
                <a:latin typeface="Consolas" panose="020B0609020204030204" pitchFamily="49" charset="0"/>
              </a:rPr>
              <a:t>(n, 'value')</a:t>
            </a:r>
          </a:p>
          <a:p>
            <a:pPr marL="174625"/>
            <a:r>
              <a:rPr lang="en-US" sz="1200" dirty="0"/>
              <a:t>Select and order bottom n entries.</a:t>
            </a:r>
          </a:p>
        </p:txBody>
      </p:sp>
    </p:spTree>
    <p:extLst>
      <p:ext uri="{BB962C8B-B14F-4D97-AF65-F5344CB8AC3E}">
        <p14:creationId xmlns:p14="http://schemas.microsoft.com/office/powerpoint/2010/main" val="134936159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Rounded Rectangle 71"/>
          <p:cNvSpPr/>
          <p:nvPr/>
        </p:nvSpPr>
        <p:spPr>
          <a:xfrm>
            <a:off x="133439" y="6283065"/>
            <a:ext cx="8958782" cy="2557781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  <a:ln>
            <a:solidFill>
              <a:schemeClr val="accent1">
                <a:shade val="5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sp>
        <p:nvSpPr>
          <p:cNvPr id="33" name="Rounded Rectangle 32"/>
          <p:cNvSpPr/>
          <p:nvPr/>
        </p:nvSpPr>
        <p:spPr>
          <a:xfrm>
            <a:off x="9313831" y="625670"/>
            <a:ext cx="4375963" cy="6169702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sp>
        <p:nvSpPr>
          <p:cNvPr id="2" name="Rounded Rectangle 1"/>
          <p:cNvSpPr/>
          <p:nvPr/>
        </p:nvSpPr>
        <p:spPr>
          <a:xfrm>
            <a:off x="134509" y="224145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Summarize Data</a:t>
            </a:r>
            <a:endParaRPr lang="en-US" sz="2683" dirty="0"/>
          </a:p>
        </p:txBody>
      </p:sp>
      <p:sp>
        <p:nvSpPr>
          <p:cNvPr id="3" name="Rounded Rectangle 2"/>
          <p:cNvSpPr/>
          <p:nvPr/>
        </p:nvSpPr>
        <p:spPr>
          <a:xfrm>
            <a:off x="4703100" y="1532184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Make New Columns</a:t>
            </a:r>
            <a:endParaRPr lang="en-US" sz="2683" dirty="0"/>
          </a:p>
        </p:txBody>
      </p:sp>
      <p:sp>
        <p:nvSpPr>
          <p:cNvPr id="4" name="Rounded Rectangle 3"/>
          <p:cNvSpPr/>
          <p:nvPr/>
        </p:nvSpPr>
        <p:spPr>
          <a:xfrm>
            <a:off x="9300675" y="224143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Combine Data Sets</a:t>
            </a:r>
            <a:endParaRPr lang="en-US" sz="2683" dirty="0"/>
          </a:p>
        </p:txBody>
      </p:sp>
      <p:sp>
        <p:nvSpPr>
          <p:cNvPr id="5" name="TextBox 4"/>
          <p:cNvSpPr txBox="1"/>
          <p:nvPr/>
        </p:nvSpPr>
        <p:spPr>
          <a:xfrm>
            <a:off x="145643" y="653638"/>
            <a:ext cx="4377986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['w'].</a:t>
            </a:r>
            <a:r>
              <a:rPr lang="en-US" sz="1200" b="1" dirty="0" err="1">
                <a:latin typeface="Consolas" panose="020B0609020204030204" pitchFamily="49" charset="0"/>
              </a:rPr>
              <a:t>value_counts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r>
              <a:rPr lang="en-US" sz="1200" dirty="0"/>
              <a:t>     Count number of rows with each unique value of variable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len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09538"/>
            <a:r>
              <a:rPr lang="en-US" sz="1200" dirty="0"/>
              <a:t># of rows in </a:t>
            </a:r>
            <a:r>
              <a:rPr lang="en-US" sz="1200" dirty="0" err="1"/>
              <a:t>DataFrame</a:t>
            </a:r>
            <a:r>
              <a:rPr lang="en-US" sz="1200" dirty="0"/>
              <a:t>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['w'].</a:t>
            </a:r>
            <a:r>
              <a:rPr lang="en-US" sz="1200" b="1" dirty="0" err="1">
                <a:latin typeface="Consolas" panose="020B0609020204030204" pitchFamily="49" charset="0"/>
              </a:rPr>
              <a:t>nunique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# of distinct values in a column.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df.describe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Basic descriptive statistics for each column (or </a:t>
            </a:r>
            <a:r>
              <a:rPr lang="en-US" sz="1200" dirty="0" err="1"/>
              <a:t>GroupBy</a:t>
            </a:r>
            <a:r>
              <a:rPr lang="en-US" sz="1200" dirty="0"/>
              <a:t>)</a:t>
            </a:r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61427323"/>
              </p:ext>
            </p:extLst>
          </p:nvPr>
        </p:nvGraphicFramePr>
        <p:xfrm>
          <a:off x="838982" y="2203927"/>
          <a:ext cx="109728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313181"/>
              </p:ext>
            </p:extLst>
          </p:nvPr>
        </p:nvGraphicFramePr>
        <p:xfrm>
          <a:off x="2616518" y="2203927"/>
          <a:ext cx="548640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7432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432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cxnSp>
        <p:nvCxnSpPr>
          <p:cNvPr id="8" name="Straight Arrow Connector 7"/>
          <p:cNvCxnSpPr/>
          <p:nvPr/>
        </p:nvCxnSpPr>
        <p:spPr>
          <a:xfrm>
            <a:off x="2094814" y="247676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TextBox 8"/>
          <p:cNvSpPr txBox="1"/>
          <p:nvPr/>
        </p:nvSpPr>
        <p:spPr>
          <a:xfrm>
            <a:off x="131415" y="2775663"/>
            <a:ext cx="4377986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pandas provides a large set of </a:t>
            </a:r>
            <a:r>
              <a:rPr lang="en-US" sz="1200" b="1" dirty="0"/>
              <a:t>summary functions</a:t>
            </a:r>
            <a:r>
              <a:rPr lang="en-US" sz="1200" dirty="0"/>
              <a:t> that operate on different kinds of pandas objects (</a:t>
            </a:r>
            <a:r>
              <a:rPr lang="en-US" sz="1200" dirty="0" err="1"/>
              <a:t>DataFrame</a:t>
            </a:r>
            <a:r>
              <a:rPr lang="en-US" sz="1200" dirty="0"/>
              <a:t> columns, Series, </a:t>
            </a:r>
            <a:r>
              <a:rPr lang="en-US" sz="1200" dirty="0" err="1"/>
              <a:t>GroupBy</a:t>
            </a:r>
            <a:r>
              <a:rPr lang="en-US" sz="1200" dirty="0"/>
              <a:t>, Expanding and Rolling (see below)) and produce single values for each of the groups. When applied to a </a:t>
            </a:r>
            <a:r>
              <a:rPr lang="en-US" sz="1200" dirty="0" err="1"/>
              <a:t>DataFrame</a:t>
            </a:r>
            <a:r>
              <a:rPr lang="en-US" sz="1200" dirty="0"/>
              <a:t>, the result is returned as a pandas Series for each column. Examples: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31415" y="3767181"/>
            <a:ext cx="2326551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sum()</a:t>
            </a:r>
          </a:p>
          <a:p>
            <a:pPr marL="111125"/>
            <a:r>
              <a:rPr lang="en-US" sz="1200" dirty="0"/>
              <a:t>Sum values of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count()</a:t>
            </a:r>
          </a:p>
          <a:p>
            <a:pPr marL="111125"/>
            <a:r>
              <a:rPr lang="en-US" sz="1200" dirty="0"/>
              <a:t>Count non-NA/null values of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median()</a:t>
            </a:r>
          </a:p>
          <a:p>
            <a:pPr marL="111125"/>
            <a:r>
              <a:rPr lang="en-US" sz="1200" dirty="0"/>
              <a:t>Median value of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quantile([0.25,0.75])</a:t>
            </a:r>
          </a:p>
          <a:p>
            <a:pPr marL="111125"/>
            <a:r>
              <a:rPr lang="en-US" sz="1200" dirty="0"/>
              <a:t>Quantiles of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apply(</a:t>
            </a:r>
            <a:r>
              <a:rPr lang="en-US" sz="1200" b="1" i="1" dirty="0">
                <a:latin typeface="Consolas" panose="020B0609020204030204" pitchFamily="49" charset="0"/>
              </a:rPr>
              <a:t>function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11125"/>
            <a:r>
              <a:rPr lang="en-US" sz="1200" dirty="0"/>
              <a:t>Apply function to each object.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2276390" y="3767181"/>
            <a:ext cx="2299706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min()</a:t>
            </a:r>
          </a:p>
          <a:p>
            <a:pPr marL="111125"/>
            <a:r>
              <a:rPr lang="en-US" sz="1200" dirty="0"/>
              <a:t>Minimum value in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max()</a:t>
            </a:r>
          </a:p>
          <a:p>
            <a:pPr marL="111125"/>
            <a:r>
              <a:rPr lang="en-US" sz="1200" dirty="0"/>
              <a:t>Maximum value in each object.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mean()</a:t>
            </a:r>
          </a:p>
          <a:p>
            <a:pPr marL="111125"/>
            <a:r>
              <a:rPr lang="en-US" sz="1200" dirty="0"/>
              <a:t>Mean value of each object.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var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Variance of each object.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std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Standard deviation of each object.</a:t>
            </a:r>
          </a:p>
        </p:txBody>
      </p:sp>
      <p:graphicFrame>
        <p:nvGraphicFramePr>
          <p:cNvPr id="12" name="Table 1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9828613"/>
              </p:ext>
            </p:extLst>
          </p:nvPr>
        </p:nvGraphicFramePr>
        <p:xfrm>
          <a:off x="5636364" y="2060699"/>
          <a:ext cx="921132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13" name="Table 1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1419982"/>
              </p:ext>
            </p:extLst>
          </p:nvPr>
        </p:nvGraphicFramePr>
        <p:xfrm>
          <a:off x="7237824" y="2061190"/>
          <a:ext cx="1151415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>
                        <a:solidFill>
                          <a:schemeClr val="accent6"/>
                        </a:solidFill>
                      </a:endParaRPr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cxnSp>
        <p:nvCxnSpPr>
          <p:cNvPr id="14" name="Straight Arrow Connector 13"/>
          <p:cNvCxnSpPr/>
          <p:nvPr/>
        </p:nvCxnSpPr>
        <p:spPr>
          <a:xfrm>
            <a:off x="6716084" y="2357879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TextBox 14"/>
          <p:cNvSpPr txBox="1"/>
          <p:nvPr/>
        </p:nvSpPr>
        <p:spPr>
          <a:xfrm>
            <a:off x="4708667" y="2648088"/>
            <a:ext cx="4377986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df.assign</a:t>
            </a:r>
            <a:r>
              <a:rPr lang="en-US" sz="1200" b="1" dirty="0">
                <a:latin typeface="Consolas" panose="020B0609020204030204" pitchFamily="49" charset="0"/>
              </a:rPr>
              <a:t>(Area=lambda </a:t>
            </a:r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: </a:t>
            </a:r>
            <a:r>
              <a:rPr lang="en-US" sz="1200" b="1" dirty="0" err="1">
                <a:latin typeface="Consolas" panose="020B0609020204030204" pitchFamily="49" charset="0"/>
              </a:rPr>
              <a:t>df.Length</a:t>
            </a:r>
            <a:r>
              <a:rPr lang="en-US" sz="1200" b="1" dirty="0">
                <a:latin typeface="Consolas" panose="020B0609020204030204" pitchFamily="49" charset="0"/>
              </a:rPr>
              <a:t>*</a:t>
            </a:r>
            <a:r>
              <a:rPr lang="en-US" sz="1200" b="1" dirty="0" err="1">
                <a:latin typeface="Consolas" panose="020B0609020204030204" pitchFamily="49" charset="0"/>
              </a:rPr>
              <a:t>df.Height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r>
              <a:rPr lang="en-US" sz="1200" dirty="0"/>
              <a:t>     Compute and append one or more new columns.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</a:t>
            </a:r>
            <a:r>
              <a:rPr lang="en-US" sz="1200" b="1" dirty="0">
                <a:latin typeface="Consolas" panose="020B0609020204030204" pitchFamily="49" charset="0"/>
              </a:rPr>
              <a:t>['Volume'] = </a:t>
            </a:r>
            <a:r>
              <a:rPr lang="en-US" sz="1200" b="1" dirty="0" err="1">
                <a:latin typeface="Consolas" panose="020B0609020204030204" pitchFamily="49" charset="0"/>
              </a:rPr>
              <a:t>df.Length</a:t>
            </a:r>
            <a:r>
              <a:rPr lang="en-US" sz="1200" b="1" dirty="0">
                <a:latin typeface="Consolas" panose="020B0609020204030204" pitchFamily="49" charset="0"/>
              </a:rPr>
              <a:t>*</a:t>
            </a:r>
            <a:r>
              <a:rPr lang="en-US" sz="1200" b="1" dirty="0" err="1">
                <a:latin typeface="Consolas" panose="020B0609020204030204" pitchFamily="49" charset="0"/>
              </a:rPr>
              <a:t>df.Height</a:t>
            </a:r>
            <a:r>
              <a:rPr lang="en-US" sz="1200" b="1" dirty="0">
                <a:latin typeface="Consolas" panose="020B0609020204030204" pitchFamily="49" charset="0"/>
              </a:rPr>
              <a:t>*</a:t>
            </a:r>
            <a:r>
              <a:rPr lang="en-US" sz="1200" b="1" dirty="0" err="1">
                <a:latin typeface="Consolas" panose="020B0609020204030204" pitchFamily="49" charset="0"/>
              </a:rPr>
              <a:t>df.Depth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dirty="0"/>
              <a:t>     Add single column.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pd.qcut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df.col</a:t>
            </a:r>
            <a:r>
              <a:rPr lang="en-US" sz="1200" b="1" dirty="0">
                <a:latin typeface="Consolas" panose="020B0609020204030204" pitchFamily="49" charset="0"/>
              </a:rPr>
              <a:t>, n, labels=False)</a:t>
            </a:r>
          </a:p>
          <a:p>
            <a:pPr marL="109538"/>
            <a:r>
              <a:rPr lang="en-US" sz="1200" dirty="0"/>
              <a:t>Bin column into n buckets.</a:t>
            </a:r>
          </a:p>
        </p:txBody>
      </p:sp>
      <p:graphicFrame>
        <p:nvGraphicFramePr>
          <p:cNvPr id="16" name="Tab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34605052"/>
              </p:ext>
            </p:extLst>
          </p:nvPr>
        </p:nvGraphicFramePr>
        <p:xfrm>
          <a:off x="4803118" y="3941755"/>
          <a:ext cx="690849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17" name="Table 1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6136629"/>
              </p:ext>
            </p:extLst>
          </p:nvPr>
        </p:nvGraphicFramePr>
        <p:xfrm>
          <a:off x="6338494" y="3941755"/>
          <a:ext cx="690849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19" name="Table 1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4565717"/>
              </p:ext>
            </p:extLst>
          </p:nvPr>
        </p:nvGraphicFramePr>
        <p:xfrm>
          <a:off x="8501482" y="3941755"/>
          <a:ext cx="460566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20" name="Table 1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98197389"/>
              </p:ext>
            </p:extLst>
          </p:nvPr>
        </p:nvGraphicFramePr>
        <p:xfrm>
          <a:off x="7240441" y="3941755"/>
          <a:ext cx="460566" cy="6096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800" dirty="0"/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21" name="Right Arrow 20"/>
          <p:cNvSpPr/>
          <p:nvPr/>
        </p:nvSpPr>
        <p:spPr>
          <a:xfrm>
            <a:off x="7753171" y="4001062"/>
            <a:ext cx="748311" cy="506459"/>
          </a:xfrm>
          <a:prstGeom prst="rightArrow">
            <a:avLst/>
          </a:prstGeom>
          <a:gradFill flip="none" rotWithShape="1">
            <a:gsLst>
              <a:gs pos="0">
                <a:schemeClr val="accent5"/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800" b="1" dirty="0"/>
              <a:t>Vector function</a:t>
            </a:r>
          </a:p>
        </p:txBody>
      </p:sp>
      <p:sp>
        <p:nvSpPr>
          <p:cNvPr id="22" name="Right Arrow 21"/>
          <p:cNvSpPr/>
          <p:nvPr/>
        </p:nvSpPr>
        <p:spPr>
          <a:xfrm>
            <a:off x="5542075" y="3983936"/>
            <a:ext cx="748311" cy="506459"/>
          </a:xfrm>
          <a:prstGeom prst="rightArrow">
            <a:avLst/>
          </a:prstGeom>
          <a:gradFill flip="none" rotWithShape="1">
            <a:gsLst>
              <a:gs pos="0">
                <a:schemeClr val="accent5"/>
              </a:gs>
              <a:gs pos="100000">
                <a:schemeClr val="accent6">
                  <a:lumMod val="60000"/>
                  <a:lumOff val="40000"/>
                </a:schemeClr>
              </a:gs>
            </a:gsLst>
            <a:lin ang="0" scaled="1"/>
            <a:tileRect/>
          </a:gra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800" b="1" dirty="0"/>
              <a:t>Vector function</a:t>
            </a:r>
          </a:p>
        </p:txBody>
      </p:sp>
      <p:sp>
        <p:nvSpPr>
          <p:cNvPr id="23" name="TextBox 22"/>
          <p:cNvSpPr txBox="1"/>
          <p:nvPr/>
        </p:nvSpPr>
        <p:spPr>
          <a:xfrm>
            <a:off x="4705717" y="4646302"/>
            <a:ext cx="43779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pandas provides a large set of </a:t>
            </a:r>
            <a:r>
              <a:rPr lang="en-US" sz="1200" b="1" dirty="0"/>
              <a:t>vector functions </a:t>
            </a:r>
            <a:r>
              <a:rPr lang="en-US" sz="1200" dirty="0"/>
              <a:t>that operate on all columns of a </a:t>
            </a:r>
            <a:r>
              <a:rPr lang="en-US" sz="1200" dirty="0" err="1"/>
              <a:t>DataFrame</a:t>
            </a:r>
            <a:r>
              <a:rPr lang="en-US" sz="1200" dirty="0"/>
              <a:t> or a single selected column (a pandas Series). These functions produce vectors of values for each of the columns, or a single Series for the individual Series. Examples:</a:t>
            </a:r>
          </a:p>
        </p:txBody>
      </p:sp>
      <p:sp>
        <p:nvSpPr>
          <p:cNvPr id="24" name="TextBox 23"/>
          <p:cNvSpPr txBox="1"/>
          <p:nvPr/>
        </p:nvSpPr>
        <p:spPr>
          <a:xfrm>
            <a:off x="4675804" y="6918463"/>
            <a:ext cx="2682419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shift(1)</a:t>
            </a:r>
          </a:p>
          <a:p>
            <a:pPr marL="111125"/>
            <a:r>
              <a:rPr lang="en-US" sz="1200" dirty="0"/>
              <a:t>Copy with values shifted by 1.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rank(method='dense')</a:t>
            </a:r>
          </a:p>
          <a:p>
            <a:pPr marL="111125"/>
            <a:r>
              <a:rPr lang="en-US" sz="1200" dirty="0"/>
              <a:t>Ranks with no gaps.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rank(method='min')</a:t>
            </a:r>
          </a:p>
          <a:p>
            <a:pPr marL="111125"/>
            <a:r>
              <a:rPr lang="en-US" sz="1200" dirty="0"/>
              <a:t>Ranks. Ties get min rank.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rank(</a:t>
            </a:r>
            <a:r>
              <a:rPr lang="en-US" sz="1200" b="1" dirty="0" err="1">
                <a:latin typeface="Consolas" panose="020B0609020204030204" pitchFamily="49" charset="0"/>
              </a:rPr>
              <a:t>pct</a:t>
            </a:r>
            <a:r>
              <a:rPr lang="en-US" sz="1200" b="1" dirty="0">
                <a:latin typeface="Consolas" panose="020B0609020204030204" pitchFamily="49" charset="0"/>
              </a:rPr>
              <a:t>=True)</a:t>
            </a:r>
          </a:p>
          <a:p>
            <a:pPr marL="109538"/>
            <a:r>
              <a:rPr lang="en-US" sz="1200" dirty="0"/>
              <a:t>Ranks rescaled to interval [0, 1].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rank(method='first')</a:t>
            </a:r>
          </a:p>
          <a:p>
            <a:pPr marL="109538"/>
            <a:r>
              <a:rPr lang="en-US" sz="1200" dirty="0"/>
              <a:t>Ranks. Ties go to first value.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969477" y="6918463"/>
            <a:ext cx="2162068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shift(-1)</a:t>
            </a:r>
          </a:p>
          <a:p>
            <a:pPr marL="111125"/>
            <a:r>
              <a:rPr lang="en-US" sz="1200" dirty="0"/>
              <a:t>Copy with values lagged by 1.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cumsum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sum.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cummax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max.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cummin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min.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cumprod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09538"/>
            <a:r>
              <a:rPr lang="en-US" sz="1200" dirty="0"/>
              <a:t>Cumulative product.</a:t>
            </a:r>
          </a:p>
        </p:txBody>
      </p:sp>
      <p:graphicFrame>
        <p:nvGraphicFramePr>
          <p:cNvPr id="26" name="Table 2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30554718"/>
              </p:ext>
            </p:extLst>
          </p:nvPr>
        </p:nvGraphicFramePr>
        <p:xfrm>
          <a:off x="10256130" y="868229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27" name="Table 2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12565813"/>
              </p:ext>
            </p:extLst>
          </p:nvPr>
        </p:nvGraphicFramePr>
        <p:xfrm>
          <a:off x="11566133" y="868229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29" name="Plus 28"/>
          <p:cNvSpPr/>
          <p:nvPr/>
        </p:nvSpPr>
        <p:spPr>
          <a:xfrm>
            <a:off x="10892901" y="981882"/>
            <a:ext cx="479033" cy="428809"/>
          </a:xfrm>
          <a:prstGeom prst="mathPlus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Equal 29"/>
          <p:cNvSpPr/>
          <p:nvPr/>
        </p:nvSpPr>
        <p:spPr>
          <a:xfrm>
            <a:off x="12296328" y="1106989"/>
            <a:ext cx="449115" cy="254000"/>
          </a:xfrm>
          <a:prstGeom prst="mathEqual">
            <a:avLst>
              <a:gd name="adj1" fmla="val 31020"/>
              <a:gd name="adj2" fmla="val 2176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10245001" y="603944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adf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11559226" y="598770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bdf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9438689" y="1621474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5"/>
                </a:solidFill>
              </a:rPr>
              <a:t>Standard Joins</a:t>
            </a:r>
          </a:p>
        </p:txBody>
      </p:sp>
      <p:cxnSp>
        <p:nvCxnSpPr>
          <p:cNvPr id="36" name="Straight Connector 35"/>
          <p:cNvCxnSpPr/>
          <p:nvPr/>
        </p:nvCxnSpPr>
        <p:spPr>
          <a:xfrm flipV="1">
            <a:off x="9313831" y="1825996"/>
            <a:ext cx="4375964" cy="11513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37" name="Table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12876961"/>
              </p:ext>
            </p:extLst>
          </p:nvPr>
        </p:nvGraphicFramePr>
        <p:xfrm>
          <a:off x="9491949" y="1920722"/>
          <a:ext cx="938154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38" name="Table 3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03356790"/>
              </p:ext>
            </p:extLst>
          </p:nvPr>
        </p:nvGraphicFramePr>
        <p:xfrm>
          <a:off x="9491949" y="2817922"/>
          <a:ext cx="938154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1.0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2.0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39" name="Table 3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3399422"/>
              </p:ext>
            </p:extLst>
          </p:nvPr>
        </p:nvGraphicFramePr>
        <p:xfrm>
          <a:off x="9510316" y="3715122"/>
          <a:ext cx="938154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40" name="Table 3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0594871"/>
              </p:ext>
            </p:extLst>
          </p:nvPr>
        </p:nvGraphicFramePr>
        <p:xfrm>
          <a:off x="9522746" y="4468891"/>
          <a:ext cx="938154" cy="9144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31271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1271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x3</a:t>
                      </a:r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F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 err="1"/>
                        <a:t>NaN</a:t>
                      </a:r>
                      <a:endParaRPr lang="en-US" sz="1200" b="1" dirty="0"/>
                    </a:p>
                  </a:txBody>
                  <a:tcPr marL="0" marR="0" marT="0" marB="0">
                    <a:solidFill>
                      <a:schemeClr val="accent1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T</a:t>
                      </a:r>
                    </a:p>
                  </a:txBody>
                  <a:tcPr marL="0" marR="0" marT="0" marB="0">
                    <a:solidFill>
                      <a:schemeClr val="accent5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sp>
        <p:nvSpPr>
          <p:cNvPr id="41" name="TextBox 40"/>
          <p:cNvSpPr txBox="1"/>
          <p:nvPr/>
        </p:nvSpPr>
        <p:spPr>
          <a:xfrm>
            <a:off x="10420075" y="1898473"/>
            <a:ext cx="3269719" cy="32316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how='left', on='x1')</a:t>
            </a:r>
          </a:p>
          <a:p>
            <a:pPr marL="174625"/>
            <a:r>
              <a:rPr lang="en-US" sz="1200" dirty="0"/>
              <a:t>Join matching rows from </a:t>
            </a:r>
            <a:r>
              <a:rPr lang="en-US" sz="1200" dirty="0" err="1"/>
              <a:t>bdf</a:t>
            </a:r>
            <a:r>
              <a:rPr lang="en-US" sz="1200" dirty="0"/>
              <a:t> to </a:t>
            </a:r>
            <a:r>
              <a:rPr lang="en-US" sz="1200" dirty="0" err="1"/>
              <a:t>adf</a:t>
            </a:r>
            <a:r>
              <a:rPr lang="en-US" sz="1200" dirty="0"/>
              <a:t>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how='right', on='x1')</a:t>
            </a:r>
          </a:p>
          <a:p>
            <a:pPr marL="174625"/>
            <a:r>
              <a:rPr lang="en-US" sz="1200" dirty="0"/>
              <a:t>Join matching rows from </a:t>
            </a:r>
            <a:r>
              <a:rPr lang="en-US" sz="1200" dirty="0" err="1"/>
              <a:t>adf</a:t>
            </a:r>
            <a:r>
              <a:rPr lang="en-US" sz="1200" dirty="0"/>
              <a:t> to </a:t>
            </a:r>
            <a:r>
              <a:rPr lang="en-US" sz="1200" dirty="0" err="1"/>
              <a:t>bdf</a:t>
            </a:r>
            <a:r>
              <a:rPr lang="en-US" sz="1200" dirty="0"/>
              <a:t>.</a:t>
            </a:r>
          </a:p>
          <a:p>
            <a:endParaRPr lang="en-US" sz="1200" dirty="0"/>
          </a:p>
          <a:p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how='inner', on='x1')</a:t>
            </a:r>
          </a:p>
          <a:p>
            <a:pPr marL="174625"/>
            <a:r>
              <a:rPr lang="en-US" sz="1200" dirty="0"/>
              <a:t>Join data. Retain only rows in both sets.</a:t>
            </a:r>
          </a:p>
          <a:p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bdf</a:t>
            </a:r>
            <a:r>
              <a:rPr lang="en-US" sz="1200" b="1" dirty="0">
                <a:latin typeface="Consolas" panose="020B0609020204030204" pitchFamily="49" charset="0"/>
              </a:rPr>
              <a:t>,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how='outer', on='x1')</a:t>
            </a:r>
          </a:p>
          <a:p>
            <a:pPr marL="174625"/>
            <a:r>
              <a:rPr lang="en-US" sz="1200" dirty="0"/>
              <a:t>Join data. Retain all values, all rows.</a:t>
            </a:r>
          </a:p>
        </p:txBody>
      </p:sp>
      <p:sp>
        <p:nvSpPr>
          <p:cNvPr id="42" name="TextBox 41"/>
          <p:cNvSpPr txBox="1"/>
          <p:nvPr/>
        </p:nvSpPr>
        <p:spPr>
          <a:xfrm>
            <a:off x="9469019" y="5396218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5"/>
                </a:solidFill>
              </a:rPr>
              <a:t>Filtering Joins</a:t>
            </a:r>
          </a:p>
        </p:txBody>
      </p:sp>
      <p:cxnSp>
        <p:nvCxnSpPr>
          <p:cNvPr id="43" name="Straight Connector 42"/>
          <p:cNvCxnSpPr/>
          <p:nvPr/>
        </p:nvCxnSpPr>
        <p:spPr>
          <a:xfrm>
            <a:off x="9319871" y="5600740"/>
            <a:ext cx="4370003" cy="75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6" name="Table 4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7013312"/>
              </p:ext>
            </p:extLst>
          </p:nvPr>
        </p:nvGraphicFramePr>
        <p:xfrm>
          <a:off x="9541301" y="5644088"/>
          <a:ext cx="460566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47" name="Table 4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1812854"/>
              </p:ext>
            </p:extLst>
          </p:nvPr>
        </p:nvGraphicFramePr>
        <p:xfrm>
          <a:off x="9541301" y="6354509"/>
          <a:ext cx="460566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8" name="TextBox 47"/>
          <p:cNvSpPr txBox="1"/>
          <p:nvPr/>
        </p:nvSpPr>
        <p:spPr>
          <a:xfrm>
            <a:off x="10424699" y="5595042"/>
            <a:ext cx="326971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[adf.x1.isin(bdf.x1)]</a:t>
            </a:r>
          </a:p>
          <a:p>
            <a:pPr marL="174625"/>
            <a:r>
              <a:rPr lang="en-US" sz="1200" dirty="0"/>
              <a:t>All rows in </a:t>
            </a:r>
            <a:r>
              <a:rPr lang="en-US" sz="1200" dirty="0" err="1"/>
              <a:t>adf</a:t>
            </a:r>
            <a:r>
              <a:rPr lang="en-US" sz="1200" dirty="0"/>
              <a:t> that have a match in </a:t>
            </a:r>
            <a:r>
              <a:rPr lang="en-US" sz="1200" dirty="0" err="1"/>
              <a:t>bdf</a:t>
            </a:r>
            <a:r>
              <a:rPr lang="en-US" sz="1200" dirty="0"/>
              <a:t>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adf</a:t>
            </a:r>
            <a:r>
              <a:rPr lang="en-US" sz="1200" b="1" dirty="0">
                <a:latin typeface="Consolas" panose="020B0609020204030204" pitchFamily="49" charset="0"/>
              </a:rPr>
              <a:t>[~adf.x1.isin(bdf.x1)]</a:t>
            </a:r>
          </a:p>
          <a:p>
            <a:pPr marL="174625"/>
            <a:r>
              <a:rPr lang="en-US" sz="1200" dirty="0"/>
              <a:t>All rows in </a:t>
            </a:r>
            <a:r>
              <a:rPr lang="en-US" sz="1200" dirty="0" err="1"/>
              <a:t>adf</a:t>
            </a:r>
            <a:r>
              <a:rPr lang="en-US" sz="1200" dirty="0"/>
              <a:t> that do not have a match in </a:t>
            </a:r>
            <a:r>
              <a:rPr lang="en-US" sz="1200" dirty="0" err="1"/>
              <a:t>bdf</a:t>
            </a:r>
            <a:r>
              <a:rPr lang="en-US" sz="1200" dirty="0"/>
              <a:t>.</a:t>
            </a:r>
          </a:p>
        </p:txBody>
      </p:sp>
      <p:sp>
        <p:nvSpPr>
          <p:cNvPr id="49" name="Rounded Rectangle 48"/>
          <p:cNvSpPr/>
          <p:nvPr/>
        </p:nvSpPr>
        <p:spPr>
          <a:xfrm>
            <a:off x="9313831" y="6909658"/>
            <a:ext cx="4375963" cy="3764613"/>
          </a:xfrm>
          <a:prstGeom prst="roundRect">
            <a:avLst>
              <a:gd name="adj" fmla="val 1508"/>
            </a:avLst>
          </a:prstGeom>
          <a:solidFill>
            <a:schemeClr val="accent1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683" dirty="0"/>
          </a:p>
        </p:txBody>
      </p:sp>
      <p:graphicFrame>
        <p:nvGraphicFramePr>
          <p:cNvPr id="50" name="Table 4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84759698"/>
              </p:ext>
            </p:extLst>
          </p:nvPr>
        </p:nvGraphicFramePr>
        <p:xfrm>
          <a:off x="10189792" y="7153677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51" name="Table 5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72643216"/>
              </p:ext>
            </p:extLst>
          </p:nvPr>
        </p:nvGraphicFramePr>
        <p:xfrm>
          <a:off x="11499795" y="7153677"/>
          <a:ext cx="460566" cy="73152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4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52" name="Plus 51"/>
          <p:cNvSpPr/>
          <p:nvPr/>
        </p:nvSpPr>
        <p:spPr>
          <a:xfrm>
            <a:off x="10826563" y="7267330"/>
            <a:ext cx="479033" cy="428809"/>
          </a:xfrm>
          <a:prstGeom prst="mathPlus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3" name="Equal 52"/>
          <p:cNvSpPr/>
          <p:nvPr/>
        </p:nvSpPr>
        <p:spPr>
          <a:xfrm>
            <a:off x="12229990" y="7392437"/>
            <a:ext cx="449115" cy="254000"/>
          </a:xfrm>
          <a:prstGeom prst="mathEqual">
            <a:avLst>
              <a:gd name="adj1" fmla="val 31020"/>
              <a:gd name="adj2" fmla="val 21760"/>
            </a:avLst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4" name="TextBox 53"/>
          <p:cNvSpPr txBox="1"/>
          <p:nvPr/>
        </p:nvSpPr>
        <p:spPr>
          <a:xfrm>
            <a:off x="10178663" y="6889392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ydf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55" name="TextBox 54"/>
          <p:cNvSpPr txBox="1"/>
          <p:nvPr/>
        </p:nvSpPr>
        <p:spPr>
          <a:xfrm>
            <a:off x="11492888" y="6884218"/>
            <a:ext cx="4828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solidFill>
                  <a:schemeClr val="accent5"/>
                </a:solidFill>
                <a:latin typeface="Consolas" panose="020B0609020204030204" pitchFamily="49" charset="0"/>
              </a:rPr>
              <a:t>zdf</a:t>
            </a:r>
            <a:endParaRPr lang="en-US" sz="1400" b="1" dirty="0">
              <a:solidFill>
                <a:schemeClr val="accent5"/>
              </a:solidFill>
              <a:latin typeface="Consolas" panose="020B0609020204030204" pitchFamily="49" charset="0"/>
            </a:endParaRPr>
          </a:p>
        </p:txBody>
      </p:sp>
      <p:sp>
        <p:nvSpPr>
          <p:cNvPr id="56" name="TextBox 55"/>
          <p:cNvSpPr txBox="1"/>
          <p:nvPr/>
        </p:nvSpPr>
        <p:spPr>
          <a:xfrm>
            <a:off x="9443873" y="7915311"/>
            <a:ext cx="13920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>
                <a:solidFill>
                  <a:schemeClr val="accent5"/>
                </a:solidFill>
              </a:rPr>
              <a:t>Set-like Operations</a:t>
            </a:r>
          </a:p>
        </p:txBody>
      </p:sp>
      <p:cxnSp>
        <p:nvCxnSpPr>
          <p:cNvPr id="57" name="Straight Connector 56"/>
          <p:cNvCxnSpPr/>
          <p:nvPr/>
        </p:nvCxnSpPr>
        <p:spPr>
          <a:xfrm>
            <a:off x="9307886" y="8119685"/>
            <a:ext cx="4370003" cy="758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58" name="Table 5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48806092"/>
              </p:ext>
            </p:extLst>
          </p:nvPr>
        </p:nvGraphicFramePr>
        <p:xfrm>
          <a:off x="9522746" y="8202898"/>
          <a:ext cx="460566" cy="54864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59" name="Table 5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0009813"/>
              </p:ext>
            </p:extLst>
          </p:nvPr>
        </p:nvGraphicFramePr>
        <p:xfrm>
          <a:off x="9541301" y="8888714"/>
          <a:ext cx="460566" cy="91440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B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2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C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3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D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4</a:t>
                      </a:r>
                    </a:p>
                  </a:txBody>
                  <a:tcPr marL="0" marR="0" marT="0" marB="0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  <p:graphicFrame>
        <p:nvGraphicFramePr>
          <p:cNvPr id="60" name="Table 5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3101549"/>
              </p:ext>
            </p:extLst>
          </p:nvPr>
        </p:nvGraphicFramePr>
        <p:xfrm>
          <a:off x="9541607" y="9939024"/>
          <a:ext cx="460566" cy="365760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3028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028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x1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>
                          <a:solidFill>
                            <a:schemeClr val="bg1"/>
                          </a:solidFill>
                        </a:rPr>
                        <a:t>x2</a:t>
                      </a:r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5979"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A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b="1" dirty="0"/>
                        <a:t>1</a:t>
                      </a:r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61" name="TextBox 60"/>
          <p:cNvSpPr txBox="1"/>
          <p:nvPr/>
        </p:nvSpPr>
        <p:spPr>
          <a:xfrm>
            <a:off x="10430103" y="8171659"/>
            <a:ext cx="3269719" cy="249299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ydf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zdf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74625"/>
            <a:r>
              <a:rPr lang="en-US" sz="1200" dirty="0"/>
              <a:t>Rows that appear in both </a:t>
            </a:r>
            <a:r>
              <a:rPr lang="en-US" sz="1200" dirty="0" err="1"/>
              <a:t>ydf</a:t>
            </a:r>
            <a:r>
              <a:rPr lang="en-US" sz="1200" dirty="0"/>
              <a:t> and </a:t>
            </a:r>
            <a:r>
              <a:rPr lang="en-US" sz="1200" dirty="0" err="1"/>
              <a:t>zdf</a:t>
            </a:r>
            <a:br>
              <a:rPr lang="en-US" sz="1200" dirty="0"/>
            </a:br>
            <a:r>
              <a:rPr lang="en-US" sz="1200" dirty="0"/>
              <a:t>(Intersection).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ydf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zdf</a:t>
            </a:r>
            <a:r>
              <a:rPr lang="en-US" sz="1200" b="1" dirty="0">
                <a:latin typeface="Consolas" panose="020B0609020204030204" pitchFamily="49" charset="0"/>
              </a:rPr>
              <a:t>, how='outer')</a:t>
            </a:r>
          </a:p>
          <a:p>
            <a:pPr marL="174625"/>
            <a:r>
              <a:rPr lang="en-US" sz="1200" dirty="0"/>
              <a:t>Rows that appear in either or both </a:t>
            </a:r>
            <a:r>
              <a:rPr lang="en-US" sz="1200" dirty="0" err="1"/>
              <a:t>ydf</a:t>
            </a:r>
            <a:r>
              <a:rPr lang="en-US" sz="1200" dirty="0"/>
              <a:t> and </a:t>
            </a:r>
            <a:r>
              <a:rPr lang="en-US" sz="1200" dirty="0" err="1"/>
              <a:t>zdf</a:t>
            </a:r>
            <a:br>
              <a:rPr lang="en-US" sz="1200" dirty="0"/>
            </a:br>
            <a:r>
              <a:rPr lang="en-US" sz="1200" dirty="0"/>
              <a:t>(Union).</a:t>
            </a:r>
          </a:p>
          <a:p>
            <a:pPr marL="174625"/>
            <a:endParaRPr lang="en-US" sz="1200" dirty="0"/>
          </a:p>
          <a:p>
            <a:r>
              <a:rPr lang="en-US" sz="1200" b="1" dirty="0" err="1">
                <a:latin typeface="Consolas" panose="020B0609020204030204" pitchFamily="49" charset="0"/>
              </a:rPr>
              <a:t>pd.merge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dirty="0" err="1">
                <a:latin typeface="Consolas" panose="020B0609020204030204" pitchFamily="49" charset="0"/>
              </a:rPr>
              <a:t>ydf</a:t>
            </a:r>
            <a:r>
              <a:rPr lang="en-US" sz="1200" b="1" dirty="0">
                <a:latin typeface="Consolas" panose="020B0609020204030204" pitchFamily="49" charset="0"/>
              </a:rPr>
              <a:t>, </a:t>
            </a:r>
            <a:r>
              <a:rPr lang="en-US" sz="1200" b="1" dirty="0" err="1">
                <a:latin typeface="Consolas" panose="020B0609020204030204" pitchFamily="49" charset="0"/>
              </a:rPr>
              <a:t>zdf</a:t>
            </a:r>
            <a:r>
              <a:rPr lang="en-US" sz="1200" b="1" dirty="0">
                <a:latin typeface="Consolas" panose="020B0609020204030204" pitchFamily="49" charset="0"/>
              </a:rPr>
              <a:t>, how='outer', 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         indicator=True)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.query('_merge == "</a:t>
            </a:r>
            <a:r>
              <a:rPr lang="en-US" sz="1200" b="1" dirty="0" err="1">
                <a:latin typeface="Consolas" panose="020B0609020204030204" pitchFamily="49" charset="0"/>
              </a:rPr>
              <a:t>left_only</a:t>
            </a:r>
            <a:r>
              <a:rPr lang="en-US" sz="1200" b="1" dirty="0">
                <a:latin typeface="Consolas" panose="020B0609020204030204" pitchFamily="49" charset="0"/>
              </a:rPr>
              <a:t>"')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.drop(columns=['_merge'])</a:t>
            </a:r>
          </a:p>
          <a:p>
            <a:pPr marL="174625"/>
            <a:r>
              <a:rPr lang="en-US" sz="1200" dirty="0"/>
              <a:t>Rows that appear in </a:t>
            </a:r>
            <a:r>
              <a:rPr lang="en-US" sz="1200" dirty="0" err="1"/>
              <a:t>ydf</a:t>
            </a:r>
            <a:r>
              <a:rPr lang="en-US" sz="1200" dirty="0"/>
              <a:t> but not </a:t>
            </a:r>
            <a:r>
              <a:rPr lang="en-US" sz="1200" dirty="0" err="1"/>
              <a:t>zdf</a:t>
            </a:r>
            <a:r>
              <a:rPr lang="en-US" sz="1200" dirty="0"/>
              <a:t> (</a:t>
            </a:r>
            <a:r>
              <a:rPr lang="en-US" sz="1200" dirty="0" err="1"/>
              <a:t>Setdiff</a:t>
            </a:r>
            <a:r>
              <a:rPr lang="en-US" sz="1200" dirty="0"/>
              <a:t>).</a:t>
            </a:r>
          </a:p>
        </p:txBody>
      </p:sp>
      <p:sp>
        <p:nvSpPr>
          <p:cNvPr id="62" name="Rounded Rectangle 61"/>
          <p:cNvSpPr/>
          <p:nvPr/>
        </p:nvSpPr>
        <p:spPr>
          <a:xfrm>
            <a:off x="134509" y="5845978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Group Data</a:t>
            </a:r>
            <a:endParaRPr lang="en-US" sz="2683" dirty="0"/>
          </a:p>
        </p:txBody>
      </p:sp>
      <p:graphicFrame>
        <p:nvGraphicFramePr>
          <p:cNvPr id="63" name="Table 6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64459397"/>
              </p:ext>
            </p:extLst>
          </p:nvPr>
        </p:nvGraphicFramePr>
        <p:xfrm>
          <a:off x="181877" y="6378094"/>
          <a:ext cx="719619" cy="137160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987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tx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9"/>
                  </a:ext>
                </a:extLst>
              </a:tr>
            </a:tbl>
          </a:graphicData>
        </a:graphic>
      </p:graphicFrame>
      <p:cxnSp>
        <p:nvCxnSpPr>
          <p:cNvPr id="64" name="Straight Arrow Connector 63"/>
          <p:cNvCxnSpPr/>
          <p:nvPr/>
        </p:nvCxnSpPr>
        <p:spPr>
          <a:xfrm>
            <a:off x="992418" y="7031521"/>
            <a:ext cx="363152" cy="0"/>
          </a:xfrm>
          <a:prstGeom prst="straightConnector1">
            <a:avLst/>
          </a:prstGeom>
          <a:ln w="63500">
            <a:solidFill>
              <a:schemeClr val="tx1"/>
            </a:solidFill>
            <a:tailEnd type="stealt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65" name="Table 6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3641990"/>
              </p:ext>
            </p:extLst>
          </p:nvPr>
        </p:nvGraphicFramePr>
        <p:xfrm>
          <a:off x="1457303" y="6721641"/>
          <a:ext cx="719619" cy="54864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23987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987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tx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5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137160"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300" dirty="0"/>
                    </a:p>
                  </a:txBody>
                  <a:tcPr marL="0" marR="0" marT="0" marB="0">
                    <a:solidFill>
                      <a:schemeClr val="bg2">
                        <a:lumMod val="9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sp>
        <p:nvSpPr>
          <p:cNvPr id="66" name="TextBox 65"/>
          <p:cNvSpPr txBox="1"/>
          <p:nvPr/>
        </p:nvSpPr>
        <p:spPr>
          <a:xfrm>
            <a:off x="2244754" y="6301894"/>
            <a:ext cx="2218743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df.groupby</a:t>
            </a:r>
            <a:r>
              <a:rPr lang="en-US" sz="1200" b="1" dirty="0">
                <a:latin typeface="Consolas" panose="020B0609020204030204" pitchFamily="49" charset="0"/>
              </a:rPr>
              <a:t>(by="col")</a:t>
            </a:r>
          </a:p>
          <a:p>
            <a:pPr marL="111125"/>
            <a:r>
              <a:rPr lang="en-US" sz="1200" dirty="0"/>
              <a:t>Return a </a:t>
            </a:r>
            <a:r>
              <a:rPr lang="en-US" sz="1200" dirty="0" err="1"/>
              <a:t>GroupBy</a:t>
            </a:r>
            <a:r>
              <a:rPr lang="en-US" sz="1200" dirty="0"/>
              <a:t> object, grouped by values in column named "col".</a:t>
            </a:r>
          </a:p>
          <a:p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df.groupby</a:t>
            </a:r>
            <a:r>
              <a:rPr lang="en-US" sz="1200" b="1" dirty="0">
                <a:latin typeface="Consolas" panose="020B0609020204030204" pitchFamily="49" charset="0"/>
              </a:rPr>
              <a:t>(level="</a:t>
            </a:r>
            <a:r>
              <a:rPr lang="en-US" sz="1200" b="1" dirty="0" err="1">
                <a:latin typeface="Consolas" panose="020B0609020204030204" pitchFamily="49" charset="0"/>
              </a:rPr>
              <a:t>ind</a:t>
            </a:r>
            <a:r>
              <a:rPr lang="en-US" sz="1200" b="1" dirty="0">
                <a:latin typeface="Consolas" panose="020B0609020204030204" pitchFamily="49" charset="0"/>
              </a:rPr>
              <a:t>")</a:t>
            </a:r>
          </a:p>
          <a:p>
            <a:pPr marL="111125"/>
            <a:r>
              <a:rPr lang="en-US" sz="1200" dirty="0"/>
              <a:t>Return a </a:t>
            </a:r>
            <a:r>
              <a:rPr lang="en-US" sz="1200" dirty="0" err="1"/>
              <a:t>GroupBy</a:t>
            </a:r>
            <a:r>
              <a:rPr lang="en-US" sz="1200" dirty="0"/>
              <a:t> object, grouped by values in index level named "</a:t>
            </a:r>
            <a:r>
              <a:rPr lang="en-US" sz="1200" dirty="0" err="1"/>
              <a:t>ind</a:t>
            </a:r>
            <a:r>
              <a:rPr lang="en-US" sz="1200" dirty="0"/>
              <a:t>".</a:t>
            </a:r>
          </a:p>
        </p:txBody>
      </p:sp>
      <p:sp>
        <p:nvSpPr>
          <p:cNvPr id="67" name="TextBox 66"/>
          <p:cNvSpPr txBox="1"/>
          <p:nvPr/>
        </p:nvSpPr>
        <p:spPr>
          <a:xfrm>
            <a:off x="101690" y="8024895"/>
            <a:ext cx="4446085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All of the summary functions listed above can be applied to a group. Additional </a:t>
            </a:r>
            <a:r>
              <a:rPr lang="en-US" sz="1200" dirty="0" err="1"/>
              <a:t>GroupBy</a:t>
            </a:r>
            <a:r>
              <a:rPr lang="en-US" sz="1200" dirty="0"/>
              <a:t> functions:</a:t>
            </a:r>
          </a:p>
        </p:txBody>
      </p:sp>
      <p:sp>
        <p:nvSpPr>
          <p:cNvPr id="68" name="TextBox 67"/>
          <p:cNvSpPr txBox="1"/>
          <p:nvPr/>
        </p:nvSpPr>
        <p:spPr>
          <a:xfrm>
            <a:off x="4716632" y="5422338"/>
            <a:ext cx="2312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max(axis=1)</a:t>
            </a:r>
          </a:p>
          <a:p>
            <a:pPr marL="109538"/>
            <a:r>
              <a:rPr lang="en-US" sz="1200" dirty="0"/>
              <a:t>Element-wise max.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clip(lower=-10,upper=10)</a:t>
            </a:r>
          </a:p>
          <a:p>
            <a:pPr marL="109538"/>
            <a:r>
              <a:rPr lang="en-US" sz="1200" dirty="0"/>
              <a:t>Trim values at input thresholds</a:t>
            </a:r>
          </a:p>
        </p:txBody>
      </p:sp>
      <p:sp>
        <p:nvSpPr>
          <p:cNvPr id="70" name="TextBox 69"/>
          <p:cNvSpPr txBox="1"/>
          <p:nvPr/>
        </p:nvSpPr>
        <p:spPr>
          <a:xfrm>
            <a:off x="6781906" y="5412973"/>
            <a:ext cx="231271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min(axis=1)</a:t>
            </a:r>
          </a:p>
          <a:p>
            <a:pPr marL="109538"/>
            <a:r>
              <a:rPr lang="en-US" sz="1200" dirty="0"/>
              <a:t>Element-wise min.</a:t>
            </a:r>
          </a:p>
          <a:p>
            <a:r>
              <a:rPr lang="en-US" sz="1200" b="1" dirty="0">
                <a:latin typeface="Consolas" panose="020B0609020204030204" pitchFamily="49" charset="0"/>
              </a:rPr>
              <a:t>abs()</a:t>
            </a:r>
          </a:p>
          <a:p>
            <a:pPr marL="109538"/>
            <a:r>
              <a:rPr lang="en-US" sz="1200" dirty="0"/>
              <a:t>Absolute value.</a:t>
            </a:r>
          </a:p>
        </p:txBody>
      </p:sp>
      <p:sp>
        <p:nvSpPr>
          <p:cNvPr id="71" name="TextBox 70"/>
          <p:cNvSpPr txBox="1"/>
          <p:nvPr/>
        </p:nvSpPr>
        <p:spPr>
          <a:xfrm>
            <a:off x="4705717" y="6272132"/>
            <a:ext cx="4377986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/>
              <a:t>The examples below can also be applied to groups. In this case, the function is applied on a per-group basis, and the returned vectors are of the length of the original </a:t>
            </a:r>
            <a:r>
              <a:rPr lang="en-US" sz="1200" dirty="0" err="1"/>
              <a:t>DataFrame</a:t>
            </a:r>
            <a:r>
              <a:rPr lang="en-US" sz="1200" dirty="0"/>
              <a:t>.</a:t>
            </a:r>
          </a:p>
        </p:txBody>
      </p:sp>
      <p:sp>
        <p:nvSpPr>
          <p:cNvPr id="75" name="Rounded Rectangle 74"/>
          <p:cNvSpPr/>
          <p:nvPr/>
        </p:nvSpPr>
        <p:spPr>
          <a:xfrm>
            <a:off x="108506" y="8915332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Windows</a:t>
            </a:r>
            <a:endParaRPr lang="en-US" sz="2683" dirty="0"/>
          </a:p>
        </p:txBody>
      </p:sp>
      <p:sp>
        <p:nvSpPr>
          <p:cNvPr id="76" name="TextBox 75"/>
          <p:cNvSpPr txBox="1"/>
          <p:nvPr/>
        </p:nvSpPr>
        <p:spPr>
          <a:xfrm>
            <a:off x="136406" y="9380102"/>
            <a:ext cx="4301088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df.expanding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Return an Expanding object allowing summary functions to be applied cumulatively.</a:t>
            </a:r>
            <a:endParaRPr lang="en-US" sz="1200" b="1" dirty="0">
              <a:latin typeface="Consolas" panose="020B0609020204030204" pitchFamily="49" charset="0"/>
            </a:endParaRPr>
          </a:p>
          <a:p>
            <a:r>
              <a:rPr lang="en-US" sz="1200" b="1" dirty="0" err="1">
                <a:latin typeface="Consolas" panose="020B0609020204030204" pitchFamily="49" charset="0"/>
              </a:rPr>
              <a:t>df.rolling</a:t>
            </a:r>
            <a:r>
              <a:rPr lang="en-US" sz="1200" b="1" dirty="0">
                <a:latin typeface="Consolas" panose="020B0609020204030204" pitchFamily="49" charset="0"/>
              </a:rPr>
              <a:t>(n)</a:t>
            </a:r>
          </a:p>
          <a:p>
            <a:pPr marL="111125"/>
            <a:r>
              <a:rPr lang="en-US" sz="1200" dirty="0"/>
              <a:t>Return a Rolling object allowing summary functions to be applied to windows of length n.</a:t>
            </a:r>
          </a:p>
        </p:txBody>
      </p:sp>
      <p:sp>
        <p:nvSpPr>
          <p:cNvPr id="77" name="TextBox 76"/>
          <p:cNvSpPr txBox="1"/>
          <p:nvPr/>
        </p:nvSpPr>
        <p:spPr>
          <a:xfrm>
            <a:off x="108506" y="8379182"/>
            <a:ext cx="23265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>
                <a:latin typeface="Consolas" panose="020B0609020204030204" pitchFamily="49" charset="0"/>
              </a:rPr>
              <a:t>size()</a:t>
            </a:r>
          </a:p>
          <a:p>
            <a:pPr marL="111125"/>
            <a:r>
              <a:rPr lang="en-US" sz="1200" dirty="0"/>
              <a:t>Size of each group.</a:t>
            </a:r>
          </a:p>
        </p:txBody>
      </p:sp>
      <p:sp>
        <p:nvSpPr>
          <p:cNvPr id="78" name="TextBox 77"/>
          <p:cNvSpPr txBox="1"/>
          <p:nvPr/>
        </p:nvSpPr>
        <p:spPr>
          <a:xfrm>
            <a:off x="2226238" y="8382578"/>
            <a:ext cx="2326551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agg</a:t>
            </a:r>
            <a:r>
              <a:rPr lang="en-US" sz="1200" b="1" dirty="0">
                <a:latin typeface="Consolas" panose="020B0609020204030204" pitchFamily="49" charset="0"/>
              </a:rPr>
              <a:t>(</a:t>
            </a:r>
            <a:r>
              <a:rPr lang="en-US" sz="1200" b="1" i="1" dirty="0">
                <a:latin typeface="Consolas" panose="020B0609020204030204" pitchFamily="49" charset="0"/>
              </a:rPr>
              <a:t>function</a:t>
            </a:r>
            <a:r>
              <a:rPr lang="en-US" sz="1200" b="1" dirty="0">
                <a:latin typeface="Consolas" panose="020B0609020204030204" pitchFamily="49" charset="0"/>
              </a:rPr>
              <a:t>)</a:t>
            </a:r>
          </a:p>
          <a:p>
            <a:pPr marL="111125"/>
            <a:r>
              <a:rPr lang="en-US" sz="1200" dirty="0"/>
              <a:t>Aggregate group using function.</a:t>
            </a:r>
          </a:p>
        </p:txBody>
      </p:sp>
      <p:sp>
        <p:nvSpPr>
          <p:cNvPr id="79" name="Rounded Rectangle 78"/>
          <p:cNvSpPr/>
          <p:nvPr/>
        </p:nvSpPr>
        <p:spPr>
          <a:xfrm>
            <a:off x="4703100" y="235863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Handling Missing Data</a:t>
            </a:r>
            <a:endParaRPr lang="en-US" sz="2683" dirty="0"/>
          </a:p>
        </p:txBody>
      </p:sp>
      <p:sp>
        <p:nvSpPr>
          <p:cNvPr id="80" name="TextBox 79"/>
          <p:cNvSpPr txBox="1"/>
          <p:nvPr/>
        </p:nvSpPr>
        <p:spPr>
          <a:xfrm>
            <a:off x="4699834" y="685863"/>
            <a:ext cx="4377986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df.dropna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r>
              <a:rPr lang="en-US" sz="1200" dirty="0"/>
              <a:t>     Drop rows with any column having NA/null data.</a:t>
            </a:r>
          </a:p>
          <a:p>
            <a:r>
              <a:rPr lang="en-US" sz="1200" b="1" dirty="0" err="1">
                <a:latin typeface="Consolas" panose="020B0609020204030204" pitchFamily="49" charset="0"/>
              </a:rPr>
              <a:t>df.fillna</a:t>
            </a:r>
            <a:r>
              <a:rPr lang="en-US" sz="1200" b="1" dirty="0">
                <a:latin typeface="Consolas" panose="020B0609020204030204" pitchFamily="49" charset="0"/>
              </a:rPr>
              <a:t>(value)</a:t>
            </a:r>
          </a:p>
          <a:p>
            <a:pPr marL="109538"/>
            <a:r>
              <a:rPr lang="en-US" sz="1200" dirty="0"/>
              <a:t>Replace all NA/null data with value.</a:t>
            </a:r>
          </a:p>
        </p:txBody>
      </p:sp>
      <p:sp>
        <p:nvSpPr>
          <p:cNvPr id="81" name="Rounded Rectangle 80"/>
          <p:cNvSpPr/>
          <p:nvPr/>
        </p:nvSpPr>
        <p:spPr>
          <a:xfrm>
            <a:off x="4697533" y="8915352"/>
            <a:ext cx="4389120" cy="42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/>
              <a:t>Plotting</a:t>
            </a:r>
            <a:endParaRPr lang="en-US" sz="2683" dirty="0"/>
          </a:p>
        </p:txBody>
      </p:sp>
      <p:sp>
        <p:nvSpPr>
          <p:cNvPr id="82" name="TextBox 81"/>
          <p:cNvSpPr txBox="1"/>
          <p:nvPr/>
        </p:nvSpPr>
        <p:spPr>
          <a:xfrm>
            <a:off x="4705717" y="9388947"/>
            <a:ext cx="26824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df.plot.hist</a:t>
            </a:r>
            <a:r>
              <a:rPr lang="en-US" sz="1200" b="1" dirty="0">
                <a:latin typeface="Consolas" panose="020B0609020204030204" pitchFamily="49" charset="0"/>
              </a:rPr>
              <a:t>()</a:t>
            </a:r>
          </a:p>
          <a:p>
            <a:pPr marL="111125"/>
            <a:r>
              <a:rPr lang="en-US" sz="1200" dirty="0"/>
              <a:t>Histogram for each column</a:t>
            </a:r>
          </a:p>
        </p:txBody>
      </p:sp>
      <p:sp>
        <p:nvSpPr>
          <p:cNvPr id="83" name="TextBox 82"/>
          <p:cNvSpPr txBox="1"/>
          <p:nvPr/>
        </p:nvSpPr>
        <p:spPr>
          <a:xfrm>
            <a:off x="6687803" y="9382182"/>
            <a:ext cx="268241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b="1" dirty="0" err="1">
                <a:latin typeface="Consolas" panose="020B0609020204030204" pitchFamily="49" charset="0"/>
              </a:rPr>
              <a:t>df.plot.scatter</a:t>
            </a:r>
            <a:r>
              <a:rPr lang="en-US" sz="1200" b="1" dirty="0">
                <a:latin typeface="Consolas" panose="020B0609020204030204" pitchFamily="49" charset="0"/>
              </a:rPr>
              <a:t>(x='</a:t>
            </a:r>
            <a:r>
              <a:rPr lang="en-US" sz="1200" b="1" dirty="0" err="1">
                <a:latin typeface="Consolas" panose="020B0609020204030204" pitchFamily="49" charset="0"/>
              </a:rPr>
              <a:t>w',y</a:t>
            </a:r>
            <a:r>
              <a:rPr lang="en-US" sz="1200" b="1" dirty="0">
                <a:latin typeface="Consolas" panose="020B0609020204030204" pitchFamily="49" charset="0"/>
              </a:rPr>
              <a:t>='h')</a:t>
            </a:r>
          </a:p>
          <a:p>
            <a:pPr marL="111125"/>
            <a:r>
              <a:rPr lang="en-US" sz="1200" dirty="0"/>
              <a:t>Scatter chart using pairs of points</a:t>
            </a:r>
          </a:p>
        </p:txBody>
      </p:sp>
      <p:pic>
        <p:nvPicPr>
          <p:cNvPr id="44" name="Picture 4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914874" y="9812736"/>
            <a:ext cx="1563773" cy="861535"/>
          </a:xfrm>
          <a:prstGeom prst="rect">
            <a:avLst/>
          </a:prstGeom>
        </p:spPr>
      </p:pic>
      <p:pic>
        <p:nvPicPr>
          <p:cNvPr id="45" name="Picture 4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063522" y="9803114"/>
            <a:ext cx="1445181" cy="876444"/>
          </a:xfrm>
          <a:prstGeom prst="rect">
            <a:avLst/>
          </a:prstGeom>
        </p:spPr>
      </p:pic>
      <p:cxnSp>
        <p:nvCxnSpPr>
          <p:cNvPr id="84" name="Straight Connector 83"/>
          <p:cNvCxnSpPr/>
          <p:nvPr/>
        </p:nvCxnSpPr>
        <p:spPr>
          <a:xfrm>
            <a:off x="115084" y="10670406"/>
            <a:ext cx="9185591" cy="386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TextBox 85"/>
          <p:cNvSpPr txBox="1"/>
          <p:nvPr/>
        </p:nvSpPr>
        <p:spPr>
          <a:xfrm>
            <a:off x="61427" y="10631500"/>
            <a:ext cx="1159935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00" dirty="0">
                <a:hlinkClick r:id="rId4"/>
              </a:rPr>
              <a:t>http://pandas.pydata.org/</a:t>
            </a:r>
            <a:r>
              <a:rPr lang="en-US" sz="800" dirty="0"/>
              <a:t>  This cheat sheet inspired by </a:t>
            </a:r>
            <a:r>
              <a:rPr lang="en-US" sz="800" dirty="0" err="1"/>
              <a:t>Rstudio</a:t>
            </a:r>
            <a:r>
              <a:rPr lang="en-US" sz="800" dirty="0"/>
              <a:t> Data Wrangling </a:t>
            </a:r>
            <a:r>
              <a:rPr lang="en-US" sz="800" dirty="0" err="1"/>
              <a:t>Cheatsheet</a:t>
            </a:r>
            <a:r>
              <a:rPr lang="en-US" sz="800" dirty="0"/>
              <a:t> (</a:t>
            </a:r>
            <a:r>
              <a:rPr lang="en-US" sz="800" dirty="0">
                <a:hlinkClick r:id="rId5"/>
              </a:rPr>
              <a:t>https://www.rstudio.com/wp-content/uploads/2015/02/data-wrangling-cheatsheet.pdf</a:t>
            </a:r>
            <a:r>
              <a:rPr lang="en-US" sz="800" dirty="0"/>
              <a:t>) Written by Irv Lustig, </a:t>
            </a:r>
            <a:r>
              <a:rPr lang="en-US" sz="800" dirty="0">
                <a:hlinkClick r:id="rId6"/>
              </a:rPr>
              <a:t>Princeton Consultants</a:t>
            </a:r>
            <a:endParaRPr lang="en-US" sz="800" dirty="0"/>
          </a:p>
        </p:txBody>
      </p:sp>
    </p:spTree>
    <p:extLst>
      <p:ext uri="{BB962C8B-B14F-4D97-AF65-F5344CB8AC3E}">
        <p14:creationId xmlns:p14="http://schemas.microsoft.com/office/powerpoint/2010/main" val="304601703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2002</Words>
  <Application>Microsoft Office PowerPoint</Application>
  <PresentationFormat>Custom</PresentationFormat>
  <Paragraphs>427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Calibri</vt:lpstr>
      <vt:lpstr>Calibri Light</vt:lpstr>
      <vt:lpstr>Century</vt:lpstr>
      <vt:lpstr>Consolas</vt:lpstr>
      <vt:lpstr>Office Theme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2016-12-15T21:09:07Z</dcterms:created>
  <dcterms:modified xsi:type="dcterms:W3CDTF">2018-03-15T14:44:09Z</dcterms:modified>
</cp:coreProperties>
</file>

<file path=docProps/thumbnail.jpeg>
</file>